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Lst>
  <p:notesMasterIdLst>
    <p:notesMasterId r:id="rId27"/>
  </p:notesMasterIdLst>
  <p:handoutMasterIdLst>
    <p:handoutMasterId r:id="rId28"/>
  </p:handoutMasterIdLst>
  <p:sldIdLst>
    <p:sldId id="256" r:id="rId2"/>
    <p:sldId id="257" r:id="rId3"/>
    <p:sldId id="258" r:id="rId4"/>
    <p:sldId id="292" r:id="rId5"/>
    <p:sldId id="293" r:id="rId6"/>
    <p:sldId id="294" r:id="rId7"/>
    <p:sldId id="259" r:id="rId8"/>
    <p:sldId id="260" r:id="rId9"/>
    <p:sldId id="265"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 id="274" r:id="rId23"/>
    <p:sldId id="275" r:id="rId24"/>
    <p:sldId id="281" r:id="rId25"/>
    <p:sldId id="296" r:id="rId26"/>
  </p:sldIdLst>
  <p:sldSz cx="9144000" cy="6858000" type="screen4x3"/>
  <p:notesSz cx="6735763" cy="9866313"/>
  <p:custShowLst>
    <p:custShow name="Özel Gösteri 1"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Lst>
    </p:custShow>
  </p:custShow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34C"/>
    <a:srgbClr val="006600"/>
    <a:srgbClr val="BA4936"/>
    <a:srgbClr val="3DE394"/>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7696" autoAdjust="0"/>
  </p:normalViewPr>
  <p:slideViewPr>
    <p:cSldViewPr>
      <p:cViewPr varScale="1">
        <p:scale>
          <a:sx n="103" d="100"/>
          <a:sy n="103" d="100"/>
        </p:scale>
        <p:origin x="-19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9CA2C0E2-3CFD-45B4-9F19-B2BE5BFA0C4B}" type="datetimeFigureOut">
              <a:rPr lang="tr-TR" smtClean="0"/>
              <a:t>09.01.2018</a:t>
            </a:fld>
            <a:endParaRPr lang="tr-TR"/>
          </a:p>
        </p:txBody>
      </p:sp>
      <p:sp>
        <p:nvSpPr>
          <p:cNvPr id="4" name="Altbilgi Yer Tutucusu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63DC569-B34F-44BF-BA12-C9505B151A84}" type="slidenum">
              <a:rPr lang="tr-TR" smtClean="0"/>
              <a:t>‹#›</a:t>
            </a:fld>
            <a:endParaRPr lang="tr-TR"/>
          </a:p>
        </p:txBody>
      </p:sp>
    </p:spTree>
    <p:extLst>
      <p:ext uri="{BB962C8B-B14F-4D97-AF65-F5344CB8AC3E}">
        <p14:creationId xmlns:p14="http://schemas.microsoft.com/office/powerpoint/2010/main" val="7193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45EA4E6-189B-4A35-B1DE-E86FF0DBF706}" type="datetimeFigureOut">
              <a:rPr lang="tr-TR" smtClean="0"/>
              <a:t>09.01.2018</a:t>
            </a:fld>
            <a:endParaRPr lang="tr-TR"/>
          </a:p>
        </p:txBody>
      </p:sp>
      <p:sp>
        <p:nvSpPr>
          <p:cNvPr id="4" name="Slayt Görüntüsü Yer Tutucus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0D03D0F-5102-46CB-A2D1-7544B22F5E52}" type="slidenum">
              <a:rPr lang="tr-TR" smtClean="0"/>
              <a:t>‹#›</a:t>
            </a:fld>
            <a:endParaRPr lang="tr-TR"/>
          </a:p>
        </p:txBody>
      </p:sp>
    </p:spTree>
    <p:extLst>
      <p:ext uri="{BB962C8B-B14F-4D97-AF65-F5344CB8AC3E}">
        <p14:creationId xmlns:p14="http://schemas.microsoft.com/office/powerpoint/2010/main" val="16084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a:t>
            </a:fld>
            <a:endParaRPr lang="tr-TR"/>
          </a:p>
        </p:txBody>
      </p:sp>
    </p:spTree>
    <p:extLst>
      <p:ext uri="{BB962C8B-B14F-4D97-AF65-F5344CB8AC3E}">
        <p14:creationId xmlns:p14="http://schemas.microsoft.com/office/powerpoint/2010/main" val="218376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D03D0F-5102-46CB-A2D1-7544B22F5E52}" type="slidenum">
              <a:rPr lang="tr-TR" smtClean="0"/>
              <a:t>10</a:t>
            </a:fld>
            <a:endParaRPr lang="tr-TR"/>
          </a:p>
        </p:txBody>
      </p:sp>
    </p:spTree>
    <p:extLst>
      <p:ext uri="{BB962C8B-B14F-4D97-AF65-F5344CB8AC3E}">
        <p14:creationId xmlns:p14="http://schemas.microsoft.com/office/powerpoint/2010/main" val="279738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11</a:t>
            </a:fld>
            <a:endParaRPr lang="tr-TR"/>
          </a:p>
        </p:txBody>
      </p:sp>
    </p:spTree>
    <p:extLst>
      <p:ext uri="{BB962C8B-B14F-4D97-AF65-F5344CB8AC3E}">
        <p14:creationId xmlns:p14="http://schemas.microsoft.com/office/powerpoint/2010/main" val="6468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12</a:t>
            </a:fld>
            <a:endParaRPr lang="tr-TR"/>
          </a:p>
        </p:txBody>
      </p:sp>
    </p:spTree>
    <p:extLst>
      <p:ext uri="{BB962C8B-B14F-4D97-AF65-F5344CB8AC3E}">
        <p14:creationId xmlns:p14="http://schemas.microsoft.com/office/powerpoint/2010/main" val="3090559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13</a:t>
            </a:fld>
            <a:endParaRPr lang="tr-TR"/>
          </a:p>
        </p:txBody>
      </p:sp>
    </p:spTree>
    <p:extLst>
      <p:ext uri="{BB962C8B-B14F-4D97-AF65-F5344CB8AC3E}">
        <p14:creationId xmlns:p14="http://schemas.microsoft.com/office/powerpoint/2010/main" val="15690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14</a:t>
            </a:fld>
            <a:endParaRPr lang="tr-TR"/>
          </a:p>
        </p:txBody>
      </p:sp>
    </p:spTree>
    <p:extLst>
      <p:ext uri="{BB962C8B-B14F-4D97-AF65-F5344CB8AC3E}">
        <p14:creationId xmlns:p14="http://schemas.microsoft.com/office/powerpoint/2010/main" val="366064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15</a:t>
            </a:fld>
            <a:endParaRPr lang="tr-TR"/>
          </a:p>
        </p:txBody>
      </p:sp>
    </p:spTree>
    <p:extLst>
      <p:ext uri="{BB962C8B-B14F-4D97-AF65-F5344CB8AC3E}">
        <p14:creationId xmlns:p14="http://schemas.microsoft.com/office/powerpoint/2010/main" val="382564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16</a:t>
            </a:fld>
            <a:endParaRPr lang="tr-TR"/>
          </a:p>
        </p:txBody>
      </p:sp>
    </p:spTree>
    <p:extLst>
      <p:ext uri="{BB962C8B-B14F-4D97-AF65-F5344CB8AC3E}">
        <p14:creationId xmlns:p14="http://schemas.microsoft.com/office/powerpoint/2010/main" val="21634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17</a:t>
            </a:fld>
            <a:endParaRPr lang="tr-TR"/>
          </a:p>
        </p:txBody>
      </p:sp>
    </p:spTree>
    <p:extLst>
      <p:ext uri="{BB962C8B-B14F-4D97-AF65-F5344CB8AC3E}">
        <p14:creationId xmlns:p14="http://schemas.microsoft.com/office/powerpoint/2010/main" val="73269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18</a:t>
            </a:fld>
            <a:endParaRPr lang="tr-TR"/>
          </a:p>
        </p:txBody>
      </p:sp>
    </p:spTree>
    <p:extLst>
      <p:ext uri="{BB962C8B-B14F-4D97-AF65-F5344CB8AC3E}">
        <p14:creationId xmlns:p14="http://schemas.microsoft.com/office/powerpoint/2010/main" val="9962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19</a:t>
            </a:fld>
            <a:endParaRPr lang="tr-TR"/>
          </a:p>
        </p:txBody>
      </p:sp>
    </p:spTree>
    <p:extLst>
      <p:ext uri="{BB962C8B-B14F-4D97-AF65-F5344CB8AC3E}">
        <p14:creationId xmlns:p14="http://schemas.microsoft.com/office/powerpoint/2010/main" val="45315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a:t>
            </a:fld>
            <a:endParaRPr lang="tr-TR"/>
          </a:p>
        </p:txBody>
      </p:sp>
    </p:spTree>
    <p:extLst>
      <p:ext uri="{BB962C8B-B14F-4D97-AF65-F5344CB8AC3E}">
        <p14:creationId xmlns:p14="http://schemas.microsoft.com/office/powerpoint/2010/main" val="110650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20</a:t>
            </a:fld>
            <a:endParaRPr lang="tr-TR"/>
          </a:p>
        </p:txBody>
      </p:sp>
    </p:spTree>
    <p:extLst>
      <p:ext uri="{BB962C8B-B14F-4D97-AF65-F5344CB8AC3E}">
        <p14:creationId xmlns:p14="http://schemas.microsoft.com/office/powerpoint/2010/main" val="65969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21</a:t>
            </a:fld>
            <a:endParaRPr lang="tr-TR"/>
          </a:p>
        </p:txBody>
      </p:sp>
    </p:spTree>
    <p:extLst>
      <p:ext uri="{BB962C8B-B14F-4D97-AF65-F5344CB8AC3E}">
        <p14:creationId xmlns:p14="http://schemas.microsoft.com/office/powerpoint/2010/main" val="1753467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22</a:t>
            </a:fld>
            <a:endParaRPr lang="tr-TR"/>
          </a:p>
        </p:txBody>
      </p:sp>
    </p:spTree>
    <p:extLst>
      <p:ext uri="{BB962C8B-B14F-4D97-AF65-F5344CB8AC3E}">
        <p14:creationId xmlns:p14="http://schemas.microsoft.com/office/powerpoint/2010/main" val="92049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23</a:t>
            </a:fld>
            <a:endParaRPr lang="tr-TR"/>
          </a:p>
        </p:txBody>
      </p:sp>
    </p:spTree>
    <p:extLst>
      <p:ext uri="{BB962C8B-B14F-4D97-AF65-F5344CB8AC3E}">
        <p14:creationId xmlns:p14="http://schemas.microsoft.com/office/powerpoint/2010/main" val="160540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24</a:t>
            </a:fld>
            <a:endParaRPr lang="tr-TR"/>
          </a:p>
        </p:txBody>
      </p:sp>
    </p:spTree>
    <p:extLst>
      <p:ext uri="{BB962C8B-B14F-4D97-AF65-F5344CB8AC3E}">
        <p14:creationId xmlns:p14="http://schemas.microsoft.com/office/powerpoint/2010/main" val="351536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34CCF72-6A77-46BC-A281-EEB31016AD85}"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159716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3</a:t>
            </a:fld>
            <a:endParaRPr lang="tr-TR"/>
          </a:p>
        </p:txBody>
      </p:sp>
    </p:spTree>
    <p:extLst>
      <p:ext uri="{BB962C8B-B14F-4D97-AF65-F5344CB8AC3E}">
        <p14:creationId xmlns:p14="http://schemas.microsoft.com/office/powerpoint/2010/main" val="170291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4</a:t>
            </a:fld>
            <a:endParaRPr lang="tr-TR"/>
          </a:p>
        </p:txBody>
      </p:sp>
    </p:spTree>
    <p:extLst>
      <p:ext uri="{BB962C8B-B14F-4D97-AF65-F5344CB8AC3E}">
        <p14:creationId xmlns:p14="http://schemas.microsoft.com/office/powerpoint/2010/main" val="300088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5</a:t>
            </a:fld>
            <a:endParaRPr lang="tr-TR"/>
          </a:p>
        </p:txBody>
      </p:sp>
    </p:spTree>
    <p:extLst>
      <p:ext uri="{BB962C8B-B14F-4D97-AF65-F5344CB8AC3E}">
        <p14:creationId xmlns:p14="http://schemas.microsoft.com/office/powerpoint/2010/main" val="77279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6</a:t>
            </a:fld>
            <a:endParaRPr lang="tr-TR"/>
          </a:p>
        </p:txBody>
      </p:sp>
    </p:spTree>
    <p:extLst>
      <p:ext uri="{BB962C8B-B14F-4D97-AF65-F5344CB8AC3E}">
        <p14:creationId xmlns:p14="http://schemas.microsoft.com/office/powerpoint/2010/main" val="179271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7</a:t>
            </a:fld>
            <a:endParaRPr lang="tr-TR"/>
          </a:p>
        </p:txBody>
      </p:sp>
    </p:spTree>
    <p:extLst>
      <p:ext uri="{BB962C8B-B14F-4D97-AF65-F5344CB8AC3E}">
        <p14:creationId xmlns:p14="http://schemas.microsoft.com/office/powerpoint/2010/main" val="148565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D03D0F-5102-46CB-A2D1-7544B22F5E52}" type="slidenum">
              <a:rPr lang="tr-TR" smtClean="0"/>
              <a:t>8</a:t>
            </a:fld>
            <a:endParaRPr lang="tr-TR"/>
          </a:p>
        </p:txBody>
      </p:sp>
    </p:spTree>
    <p:extLst>
      <p:ext uri="{BB962C8B-B14F-4D97-AF65-F5344CB8AC3E}">
        <p14:creationId xmlns:p14="http://schemas.microsoft.com/office/powerpoint/2010/main" val="290155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D03D0F-5102-46CB-A2D1-7544B22F5E52}" type="slidenum">
              <a:rPr lang="tr-TR" smtClean="0"/>
              <a:t>9</a:t>
            </a:fld>
            <a:endParaRPr lang="tr-TR"/>
          </a:p>
        </p:txBody>
      </p:sp>
    </p:spTree>
    <p:extLst>
      <p:ext uri="{BB962C8B-B14F-4D97-AF65-F5344CB8AC3E}">
        <p14:creationId xmlns:p14="http://schemas.microsoft.com/office/powerpoint/2010/main" val="108703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t>09.01.2018</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F302176B-0E47-46AC-8F43-DAB4B8A37D06}"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APAK">
    <p:spTree>
      <p:nvGrpSpPr>
        <p:cNvPr id="1" name=""/>
        <p:cNvGrpSpPr/>
        <p:nvPr/>
      </p:nvGrpSpPr>
      <p:grpSpPr>
        <a:xfrm>
          <a:off x="0" y="0"/>
          <a:ext cx="0" cy="0"/>
          <a:chOff x="0" y="0"/>
          <a:chExt cx="0" cy="0"/>
        </a:xfrm>
      </p:grpSpPr>
      <p:sp>
        <p:nvSpPr>
          <p:cNvPr id="11" name="Dikdörtgen 10"/>
          <p:cNvSpPr/>
          <p:nvPr userDrawn="1"/>
        </p:nvSpPr>
        <p:spPr>
          <a:xfrm>
            <a:off x="0" y="0"/>
            <a:ext cx="9144000" cy="6858000"/>
          </a:xfrm>
          <a:prstGeom prst="rect">
            <a:avLst/>
          </a:prstGeom>
        </p:spPr>
        <p:style>
          <a:lnRef idx="0">
            <a:schemeClr val="accent3"/>
          </a:lnRef>
          <a:fillRef idx="1002">
            <a:schemeClr val="lt2"/>
          </a:fillRef>
          <a:effectRef idx="3">
            <a:schemeClr val="accent3"/>
          </a:effectRef>
          <a:fontRef idx="minor">
            <a:schemeClr val="lt1"/>
          </a:fontRef>
        </p:style>
        <p:txBody>
          <a:bodyPr rtlCol="0" anchor="ctr"/>
          <a:lstStyle/>
          <a:p>
            <a:pPr algn="ctr"/>
            <a:endParaRPr lang="tr-TR"/>
          </a:p>
        </p:txBody>
      </p:sp>
      <p:pic>
        <p:nvPicPr>
          <p:cNvPr id="13" name="Resim 12"/>
          <p:cNvPicPr>
            <a:picLocks noChangeAspect="1"/>
          </p:cNvPicPr>
          <p:nvPr userDrawn="1"/>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39552" y="1412774"/>
            <a:ext cx="2545338" cy="936104"/>
          </a:xfrm>
          <a:prstGeom prst="rect">
            <a:avLst/>
          </a:prstGeom>
          <a:ln>
            <a:noFill/>
          </a:ln>
          <a:effectLst>
            <a:outerShdw blurRad="190500" algn="tl" rotWithShape="0">
              <a:srgbClr val="000000">
                <a:alpha val="70000"/>
              </a:srgbClr>
            </a:outerShdw>
          </a:effectLst>
        </p:spPr>
      </p:pic>
      <p:pic>
        <p:nvPicPr>
          <p:cNvPr id="5" name="Resim 4"/>
          <p:cNvPicPr/>
          <p:nvPr userDrawn="1"/>
        </p:nvPicPr>
        <p:blipFill>
          <a:blip r:embed="rId4" cstate="print">
            <a:clrChange>
              <a:clrFrom>
                <a:srgbClr val="FFFFFC"/>
              </a:clrFrom>
              <a:clrTo>
                <a:srgbClr val="FFFFFC">
                  <a:alpha val="0"/>
                </a:srgbClr>
              </a:clrTo>
            </a:clrChange>
            <a:extLst>
              <a:ext uri="{28A0092B-C50C-407E-A947-70E740481C1C}">
                <a14:useLocalDpi xmlns:a14="http://schemas.microsoft.com/office/drawing/2010/main" val="0"/>
              </a:ext>
            </a:extLst>
          </a:blip>
          <a:stretch>
            <a:fillRect/>
          </a:stretch>
        </p:blipFill>
        <p:spPr>
          <a:xfrm>
            <a:off x="6300192" y="1412774"/>
            <a:ext cx="2362959" cy="794598"/>
          </a:xfrm>
          <a:prstGeom prst="rect">
            <a:avLst/>
          </a:prstGeom>
        </p:spPr>
      </p:pic>
      <p:pic>
        <p:nvPicPr>
          <p:cNvPr id="6" name="Resim 5" descr="bakanlik3"/>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259" y="106579"/>
            <a:ext cx="1346200" cy="1306195"/>
          </a:xfrm>
          <a:prstGeom prst="rect">
            <a:avLst/>
          </a:prstGeom>
          <a:noFill/>
          <a:ln>
            <a:noFill/>
          </a:ln>
        </p:spPr>
      </p:pic>
      <p:pic>
        <p:nvPicPr>
          <p:cNvPr id="8" name="Resim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8146" y="1539517"/>
            <a:ext cx="2187707" cy="1457436"/>
          </a:xfrm>
          <a:prstGeom prst="rect">
            <a:avLst/>
          </a:prstGeom>
        </p:spPr>
      </p:pic>
    </p:spTree>
    <p:extLst>
      <p:ext uri="{BB962C8B-B14F-4D97-AF65-F5344CB8AC3E}">
        <p14:creationId xmlns:p14="http://schemas.microsoft.com/office/powerpoint/2010/main" val="13821373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11" name="Dikdörtgen 10"/>
          <p:cNvSpPr/>
          <p:nvPr userDrawn="1"/>
        </p:nvSpPr>
        <p:spPr>
          <a:xfrm>
            <a:off x="0" y="0"/>
            <a:ext cx="9144000" cy="6858000"/>
          </a:xfrm>
          <a:prstGeom prst="rect">
            <a:avLst/>
          </a:prstGeom>
        </p:spPr>
        <p:style>
          <a:lnRef idx="0">
            <a:schemeClr val="accent3"/>
          </a:lnRef>
          <a:fillRef idx="1002">
            <a:schemeClr val="lt2"/>
          </a:fillRef>
          <a:effectRef idx="3">
            <a:schemeClr val="accent3"/>
          </a:effectRef>
          <a:fontRef idx="minor">
            <a:schemeClr val="lt1"/>
          </a:fontRef>
        </p:style>
        <p:txBody>
          <a:bodyPr rtlCol="0" anchor="ctr"/>
          <a:lstStyle/>
          <a:p>
            <a:pPr algn="ctr"/>
            <a:endParaRPr lang="tr-TR">
              <a:solidFill>
                <a:prstClr val="white"/>
              </a:solidFill>
            </a:endParaRPr>
          </a:p>
        </p:txBody>
      </p:sp>
      <p:pic>
        <p:nvPicPr>
          <p:cNvPr id="13" name="Resim 12"/>
          <p:cNvPicPr>
            <a:picLocks noChangeAspect="1"/>
          </p:cNvPicPr>
          <p:nvPr userDrawn="1"/>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539552" y="1412774"/>
            <a:ext cx="2545338" cy="936104"/>
          </a:xfrm>
          <a:prstGeom prst="rect">
            <a:avLst/>
          </a:prstGeom>
          <a:ln>
            <a:noFill/>
          </a:ln>
          <a:effectLst>
            <a:outerShdw blurRad="190500" algn="tl" rotWithShape="0">
              <a:srgbClr val="000000">
                <a:alpha val="70000"/>
              </a:srgbClr>
            </a:outerShdw>
          </a:effectLst>
        </p:spPr>
      </p:pic>
      <p:pic>
        <p:nvPicPr>
          <p:cNvPr id="5" name="Resim 4"/>
          <p:cNvPicPr/>
          <p:nvPr userDrawn="1"/>
        </p:nvPicPr>
        <p:blipFill>
          <a:blip r:embed="rId4" cstate="print">
            <a:clrChange>
              <a:clrFrom>
                <a:srgbClr val="FFFFFC"/>
              </a:clrFrom>
              <a:clrTo>
                <a:srgbClr val="FFFFFC">
                  <a:alpha val="0"/>
                </a:srgbClr>
              </a:clrTo>
            </a:clrChange>
            <a:extLst>
              <a:ext uri="{28A0092B-C50C-407E-A947-70E740481C1C}">
                <a14:useLocalDpi xmlns:a14="http://schemas.microsoft.com/office/drawing/2010/main" val="0"/>
              </a:ext>
            </a:extLst>
          </a:blip>
          <a:stretch>
            <a:fillRect/>
          </a:stretch>
        </p:blipFill>
        <p:spPr>
          <a:xfrm>
            <a:off x="6300192" y="1412774"/>
            <a:ext cx="2362959" cy="794598"/>
          </a:xfrm>
          <a:prstGeom prst="rect">
            <a:avLst/>
          </a:prstGeom>
        </p:spPr>
      </p:pic>
      <p:pic>
        <p:nvPicPr>
          <p:cNvPr id="6" name="Resim 5" descr="bakanlik3"/>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259" y="106579"/>
            <a:ext cx="1346200" cy="1306195"/>
          </a:xfrm>
          <a:prstGeom prst="rect">
            <a:avLst/>
          </a:prstGeom>
          <a:noFill/>
          <a:ln>
            <a:noFill/>
          </a:ln>
        </p:spPr>
      </p:pic>
      <p:pic>
        <p:nvPicPr>
          <p:cNvPr id="8" name="Resim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8146" y="1539517"/>
            <a:ext cx="2187707" cy="1457436"/>
          </a:xfrm>
          <a:prstGeom prst="rect">
            <a:avLst/>
          </a:prstGeom>
        </p:spPr>
      </p:pic>
    </p:spTree>
    <p:extLst>
      <p:ext uri="{BB962C8B-B14F-4D97-AF65-F5344CB8AC3E}">
        <p14:creationId xmlns:p14="http://schemas.microsoft.com/office/powerpoint/2010/main" val="2381070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09.01.2018</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09.01.2018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09.01.2018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09.01.2018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09.01.2018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09.01.2018</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23720DD-5B6D-40BF-8493-A6B52D484E6B}" type="datetimeFigureOut">
              <a:rPr lang="tr-TR" smtClean="0"/>
              <a:t>09.01.2018</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3998"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3.emf"/><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lt Başlık 4"/>
          <p:cNvSpPr>
            <a:spLocks noGrp="1"/>
          </p:cNvSpPr>
          <p:nvPr>
            <p:ph type="subTitle" idx="1"/>
          </p:nvPr>
        </p:nvSpPr>
        <p:spPr/>
        <p:txBody>
          <a:bodyPr>
            <a:normAutofit/>
          </a:bodyPr>
          <a:lstStyle/>
          <a:p>
            <a:pPr algn="ctr"/>
            <a:r>
              <a:rPr lang="tr-TR" b="1" dirty="0" smtClean="0"/>
              <a:t>EKONOMİ BAKANLIĞINDAN 2010/8 SAYILI TEBLİĞ</a:t>
            </a:r>
            <a:endParaRPr lang="tr-TR" b="1" dirty="0"/>
          </a:p>
        </p:txBody>
      </p:sp>
      <p:sp>
        <p:nvSpPr>
          <p:cNvPr id="2" name="Başlık 1"/>
          <p:cNvSpPr>
            <a:spLocks noGrp="1"/>
          </p:cNvSpPr>
          <p:nvPr>
            <p:ph type="ctrTitle"/>
          </p:nvPr>
        </p:nvSpPr>
        <p:spPr>
          <a:xfrm>
            <a:off x="971600" y="2276872"/>
            <a:ext cx="7446029" cy="2005506"/>
          </a:xfrm>
          <a:blipFill>
            <a:blip r:embed="rId3">
              <a:extLst>
                <a:ext uri="{BEBA8EAE-BF5A-486C-A8C5-ECC9F3942E4B}">
                  <a14:imgProps xmlns:a14="http://schemas.microsoft.com/office/drawing/2010/main">
                    <a14:imgLayer r:embed="rId4">
                      <a14:imgEffect>
                        <a14:artisticTexturizer/>
                      </a14:imgEffect>
                      <a14:imgEffect>
                        <a14:sharpenSoften amount="50000"/>
                      </a14:imgEffect>
                    </a14:imgLayer>
                  </a14:imgProps>
                </a:ext>
              </a:extLst>
            </a:blip>
            <a:tile tx="0" ty="0" sx="100000" sy="100000" flip="none" algn="tl"/>
          </a:blipFill>
          <a:ln w="63500" cap="rnd" cmpd="tri">
            <a:solidFill>
              <a:schemeClr val="tx1"/>
            </a:solidFill>
            <a:bevel/>
          </a:ln>
          <a:effectLst>
            <a:glow rad="228600">
              <a:schemeClr val="accent2">
                <a:lumMod val="75000"/>
                <a:alpha val="40000"/>
              </a:schemeClr>
            </a:glow>
            <a:outerShdw sy="-23000" kx="-800400" algn="bl" rotWithShape="0">
              <a:schemeClr val="bg2">
                <a:lumMod val="90000"/>
                <a:alpha val="20000"/>
              </a:schemeClr>
            </a:outerShdw>
            <a:softEdge rad="31750"/>
          </a:effectLst>
          <a:scene3d>
            <a:camera prst="orthographicFront"/>
            <a:lightRig rig="threePt" dir="t"/>
          </a:scene3d>
          <a:sp3d extrusionH="25400">
            <a:bevelT w="101600" prst="riblet"/>
            <a:bevelB prst="slope"/>
          </a:sp3d>
        </p:spPr>
        <p:txBody>
          <a:bodyPr>
            <a:normAutofit fontScale="90000"/>
          </a:bodyPr>
          <a:lstStyle/>
          <a:p>
            <a:pPr lvl="0" algn="ctr">
              <a:spcBef>
                <a:spcPts val="0"/>
              </a:spcBef>
            </a:pPr>
            <a:r>
              <a:rPr lang="tr-TR" sz="3400" cap="none" dirty="0" smtClean="0">
                <a:solidFill>
                  <a:srgbClr val="575F6D">
                    <a:lumMod val="75000"/>
                  </a:srgbClr>
                </a:solidFill>
                <a:latin typeface="Arial" panose="020B0604020202020204" pitchFamily="34" charset="0"/>
                <a:ea typeface="+mn-ea"/>
                <a:cs typeface="Arial" panose="020B0604020202020204" pitchFamily="34" charset="0"/>
              </a:rPr>
              <a:t>ULUSLARARASI </a:t>
            </a:r>
            <a:r>
              <a:rPr lang="tr-TR" sz="3400" cap="none" dirty="0">
                <a:solidFill>
                  <a:srgbClr val="575F6D">
                    <a:lumMod val="75000"/>
                  </a:srgbClr>
                </a:solidFill>
                <a:latin typeface="Arial" panose="020B0604020202020204" pitchFamily="34" charset="0"/>
                <a:ea typeface="+mn-ea"/>
                <a:cs typeface="Arial" panose="020B0604020202020204" pitchFamily="34" charset="0"/>
              </a:rPr>
              <a:t>REKABETÇİLİĞİN </a:t>
            </a:r>
            <a:br>
              <a:rPr lang="tr-TR" sz="3400" cap="none" dirty="0">
                <a:solidFill>
                  <a:srgbClr val="575F6D">
                    <a:lumMod val="75000"/>
                  </a:srgbClr>
                </a:solidFill>
                <a:latin typeface="Arial" panose="020B0604020202020204" pitchFamily="34" charset="0"/>
                <a:ea typeface="+mn-ea"/>
                <a:cs typeface="Arial" panose="020B0604020202020204" pitchFamily="34" charset="0"/>
              </a:rPr>
            </a:br>
            <a:r>
              <a:rPr lang="tr-TR" sz="3400" cap="none" dirty="0">
                <a:solidFill>
                  <a:srgbClr val="575F6D">
                    <a:lumMod val="75000"/>
                  </a:srgbClr>
                </a:solidFill>
                <a:latin typeface="Arial" panose="020B0604020202020204" pitchFamily="34" charset="0"/>
                <a:ea typeface="+mn-ea"/>
                <a:cs typeface="Arial" panose="020B0604020202020204" pitchFamily="34" charset="0"/>
              </a:rPr>
              <a:t>GELİŞTİRİLMESİNİN </a:t>
            </a:r>
            <a:r>
              <a:rPr lang="tr-TR" sz="3400" cap="none" dirty="0" smtClean="0">
                <a:solidFill>
                  <a:srgbClr val="575F6D">
                    <a:lumMod val="75000"/>
                  </a:srgbClr>
                </a:solidFill>
                <a:latin typeface="Arial" panose="020B0604020202020204" pitchFamily="34" charset="0"/>
                <a:ea typeface="+mn-ea"/>
                <a:cs typeface="Arial" panose="020B0604020202020204" pitchFamily="34" charset="0"/>
              </a:rPr>
              <a:t>DESTEKLENMESİ (UR-GE DESTEĞİ) </a:t>
            </a:r>
            <a:endParaRPr lang="tr-TR" sz="3400" dirty="0"/>
          </a:p>
        </p:txBody>
      </p:sp>
      <p:pic>
        <p:nvPicPr>
          <p:cNvPr id="8" name="Picture 2" descr="C:\Users\cayhan\Desktop\MASAÜSTÜ 2014\Kurumsal Logo - Kimlik\DKIB-LOGO-T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95537" y="0"/>
            <a:ext cx="2160239" cy="1319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clrChange>
              <a:clrFrom>
                <a:srgbClr val="FFFBD9"/>
              </a:clrFrom>
              <a:clrTo>
                <a:srgbClr val="FFFBD9">
                  <a:alpha val="0"/>
                </a:srgbClr>
              </a:clrTo>
            </a:clrChang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660232" y="116632"/>
            <a:ext cx="2016224" cy="1728192"/>
          </a:xfrm>
          <a:prstGeom prst="rect">
            <a:avLst/>
          </a:prstGeom>
          <a:effectLst>
            <a:outerShdw blurRad="50800" dist="50800" dir="5400000" algn="ctr" rotWithShape="0">
              <a:schemeClr val="accent1">
                <a:lumMod val="60000"/>
                <a:lumOff val="40000"/>
              </a:schemeClr>
            </a:outerShdw>
          </a:effectLst>
          <a:extLst/>
        </p:spPr>
      </p:pic>
      <p:pic>
        <p:nvPicPr>
          <p:cNvPr id="1031" name="Picture 7" descr="http://www.igeme.com.tr/wp-content/uploads/2015/08/igeme_urge-destekleri-880x26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1880" y="508518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34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251520" y="1003977"/>
            <a:ext cx="7560840" cy="4419158"/>
          </a:xfrm>
          <a:prstGeom prst="rect">
            <a:avLst/>
          </a:prstGeom>
        </p:spPr>
        <p:txBody>
          <a:bodyPr wrap="square">
            <a:spAutoFit/>
          </a:bodyPr>
          <a:lstStyle/>
          <a:p>
            <a:pPr>
              <a:spcAft>
                <a:spcPts val="0"/>
              </a:spcAft>
            </a:pPr>
            <a:r>
              <a:rPr lang="tr-TR" sz="3200" b="1" dirty="0">
                <a:solidFill>
                  <a:srgbClr val="C00000"/>
                </a:solidFill>
                <a:latin typeface="Arial"/>
                <a:ea typeface="Calibri"/>
                <a:cs typeface="Bookman Old Style"/>
              </a:rPr>
              <a:t>İHTİYAÇ </a:t>
            </a:r>
            <a:r>
              <a:rPr lang="tr-TR" sz="3200" b="1" dirty="0" smtClean="0">
                <a:solidFill>
                  <a:srgbClr val="C00000"/>
                </a:solidFill>
                <a:latin typeface="Arial"/>
                <a:ea typeface="Calibri"/>
                <a:cs typeface="Bookman Old Style"/>
              </a:rPr>
              <a:t>ANALİZİ</a:t>
            </a:r>
          </a:p>
          <a:p>
            <a:pPr>
              <a:spcAft>
                <a:spcPts val="0"/>
              </a:spcAft>
            </a:pPr>
            <a:r>
              <a:rPr lang="tr-TR" sz="2000" b="1" dirty="0" smtClean="0">
                <a:solidFill>
                  <a:srgbClr val="000000"/>
                </a:solidFill>
                <a:latin typeface="Arial"/>
                <a:ea typeface="Calibri"/>
                <a:cs typeface="Bookman Old Style"/>
              </a:rPr>
              <a:t> </a:t>
            </a:r>
            <a:endParaRPr lang="tr-TR" sz="2000" dirty="0">
              <a:solidFill>
                <a:srgbClr val="000000"/>
              </a:solidFill>
              <a:latin typeface="Bookman Old Style"/>
              <a:ea typeface="Calibri"/>
              <a:cs typeface="Bookman Old Style"/>
            </a:endParaRPr>
          </a:p>
          <a:p>
            <a:pPr>
              <a:spcAft>
                <a:spcPts val="0"/>
              </a:spcAft>
            </a:pPr>
            <a:r>
              <a:rPr lang="tr-TR" sz="2000" b="1" dirty="0">
                <a:solidFill>
                  <a:srgbClr val="000000"/>
                </a:solidFill>
                <a:latin typeface="Arial"/>
                <a:ea typeface="Calibri"/>
                <a:cs typeface="Bookman Old Style"/>
              </a:rPr>
              <a:t>İHTİYAÇ ANALİZİ </a:t>
            </a:r>
            <a:r>
              <a:rPr lang="tr-TR" sz="2000" dirty="0">
                <a:solidFill>
                  <a:srgbClr val="000000"/>
                </a:solidFill>
                <a:latin typeface="Arial"/>
                <a:ea typeface="Calibri"/>
                <a:cs typeface="Bookman Old Style"/>
              </a:rPr>
              <a:t>KAPSAMINDA AŞAĞIDAKİ ANALİZLER </a:t>
            </a:r>
            <a:r>
              <a:rPr lang="tr-TR" sz="2000" dirty="0" smtClean="0">
                <a:solidFill>
                  <a:srgbClr val="000000"/>
                </a:solidFill>
                <a:latin typeface="Arial"/>
                <a:ea typeface="Calibri"/>
                <a:cs typeface="Bookman Old Style"/>
              </a:rPr>
              <a:t>YAPILABİLİR: </a:t>
            </a:r>
          </a:p>
          <a:p>
            <a:pPr>
              <a:spcAft>
                <a:spcPts val="0"/>
              </a:spcAft>
            </a:pPr>
            <a:endParaRPr lang="tr-TR" sz="2000"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İŞ PLANI VE İHRACAT STRATEJİLERİNİN HAZIRLANMASI İZLENMESİ, HEDEF PAZARLARIN BELİRLENMESİ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EĞİTİM VE/VEYA DANIŞMANLIK İHTİYACININ ANALİZİ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İHRACAT POTANSİYELİNİN BELİRLENMESİ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FİRMALARIN ANALİZİ </a:t>
            </a:r>
            <a:endParaRPr lang="tr-TR" sz="2000" b="1" dirty="0">
              <a:solidFill>
                <a:srgbClr val="000000"/>
              </a:solidFill>
              <a:latin typeface="Bookman Old Style"/>
              <a:ea typeface="Calibri"/>
              <a:cs typeface="Bookman Old Style"/>
            </a:endParaRPr>
          </a:p>
          <a:p>
            <a:pPr marL="342900" lvl="0" indent="-342900">
              <a:spcAft>
                <a:spcPts val="745"/>
              </a:spcAft>
              <a:buFont typeface="Symbol"/>
              <a:buChar char=""/>
            </a:pPr>
            <a:r>
              <a:rPr lang="tr-TR" sz="2000" b="1" dirty="0">
                <a:solidFill>
                  <a:srgbClr val="000000"/>
                </a:solidFill>
                <a:latin typeface="Arial"/>
                <a:ea typeface="Calibri"/>
                <a:cs typeface="Bookman Old Style"/>
              </a:rPr>
              <a:t>YURTDIŞI PAZAR FIRSATLARI </a:t>
            </a:r>
            <a:endParaRPr lang="tr-TR" sz="2000" b="1" dirty="0">
              <a:solidFill>
                <a:srgbClr val="000000"/>
              </a:solidFill>
              <a:latin typeface="Bookman Old Style"/>
              <a:ea typeface="Calibri"/>
              <a:cs typeface="Bookman Old Style"/>
            </a:endParaRPr>
          </a:p>
          <a:p>
            <a:pPr marL="342900" lvl="0" indent="-342900">
              <a:spcAft>
                <a:spcPts val="0"/>
              </a:spcAft>
              <a:buFont typeface="Symbol"/>
              <a:buChar char=""/>
            </a:pPr>
            <a:r>
              <a:rPr lang="tr-TR" sz="2000" b="1" dirty="0">
                <a:solidFill>
                  <a:srgbClr val="000000"/>
                </a:solidFill>
                <a:latin typeface="Arial"/>
                <a:ea typeface="Calibri"/>
                <a:cs typeface="Bookman Old Style"/>
              </a:rPr>
              <a:t>PROJE YOL HARİTASI (3 YILLIK STRATEJİK PLANLAMA) </a:t>
            </a:r>
            <a:endParaRPr lang="tr-TR" sz="2000" b="1" dirty="0">
              <a:solidFill>
                <a:srgbClr val="000000"/>
              </a:solidFill>
              <a:effectLst/>
              <a:latin typeface="Bookman Old Style"/>
              <a:ea typeface="Calibri"/>
              <a:cs typeface="Bookman Old Style"/>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956"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959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179512" y="889844"/>
            <a:ext cx="8784976" cy="4278094"/>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İHTİYAÇ ANALİZİ </a:t>
            </a:r>
            <a:endParaRPr lang="tr-TR" sz="3200" b="1" dirty="0" smtClean="0">
              <a:solidFill>
                <a:srgbClr val="C00000"/>
              </a:solidFill>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İHTİYAÇ ANALİZİ GİDERİ İLE DÜZENLENEN EĞİTİM VE/VEYA DANIŞMANLIK FAALİYETLERİNE İLİŞKİN AŞAĞIDA YER ALAN GİDERLERİN EN FAZLA %75’İ PROJE BAZINDA 400 BİN DOLARA KADAR DESTEKLENİR. </a:t>
            </a:r>
            <a:endParaRPr lang="tr-TR" sz="2000" b="1" dirty="0" smtClean="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b="1" dirty="0" smtClean="0">
                <a:solidFill>
                  <a:srgbClr val="006600"/>
                </a:solidFill>
                <a:latin typeface="Arial" panose="020B0604020202020204" pitchFamily="34" charset="0"/>
                <a:cs typeface="Arial" panose="020B0604020202020204" pitchFamily="34" charset="0"/>
              </a:rPr>
              <a:t>DESTEKLENEN </a:t>
            </a:r>
            <a:r>
              <a:rPr lang="tr-TR" sz="2000" b="1" dirty="0">
                <a:solidFill>
                  <a:srgbClr val="006600"/>
                </a:solidFill>
                <a:latin typeface="Arial" panose="020B0604020202020204" pitchFamily="34" charset="0"/>
                <a:cs typeface="Arial" panose="020B0604020202020204" pitchFamily="34" charset="0"/>
              </a:rPr>
              <a:t>ÖDEME KALEMLERİ:</a:t>
            </a:r>
          </a:p>
          <a:p>
            <a:r>
              <a:rPr lang="tr-TR" sz="2000"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A) İHTİYAÇ ANALİZİ RAPORU BEDELİ. </a:t>
            </a:r>
          </a:p>
          <a:p>
            <a:r>
              <a:rPr lang="tr-TR" sz="2000" b="1" dirty="0">
                <a:latin typeface="Arial" panose="020B0604020202020204" pitchFamily="34" charset="0"/>
                <a:cs typeface="Arial" panose="020B0604020202020204" pitchFamily="34" charset="0"/>
              </a:rPr>
              <a:t>B) EĞİTİM/DANIŞMANLIK HİZMETİ BEDELİ. </a:t>
            </a:r>
          </a:p>
          <a:p>
            <a:r>
              <a:rPr lang="tr-TR" sz="2000" b="1" dirty="0">
                <a:latin typeface="Arial" panose="020B0604020202020204" pitchFamily="34" charset="0"/>
                <a:cs typeface="Arial" panose="020B0604020202020204" pitchFamily="34" charset="0"/>
              </a:rPr>
              <a:t>C) FAALİYET ORGANİZASYONUNA İLİŞKİN GİDERLER (SALON KİRASI, AFİŞ-BROŞÜR BEDELİ, TERCÜMANLIK HİZMETİ).</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924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23528" y="1443841"/>
            <a:ext cx="8568952" cy="3970318"/>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İSTİHDAM </a:t>
            </a:r>
            <a:endParaRPr lang="tr-TR" sz="3200" b="1" dirty="0" smtClean="0">
              <a:solidFill>
                <a:srgbClr val="C00000"/>
              </a:solidFill>
              <a:latin typeface="Arial" panose="020B0604020202020204" pitchFamily="34" charset="0"/>
              <a:cs typeface="Arial" panose="020B0604020202020204" pitchFamily="34" charset="0"/>
            </a:endParaRPr>
          </a:p>
          <a:p>
            <a:endParaRPr lang="tr-TR" sz="2000" b="1" dirty="0">
              <a:solidFill>
                <a:schemeClr val="accent1">
                  <a:lumMod val="75000"/>
                </a:schemeClr>
              </a:solidFill>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PROJE KAPSAMINDA YÜRÜTÜLEN PROGRAMLARIN ORGANİZASYONU VE KOORDİNASYONUNUN SAĞLANMASI AMACIYLA GÖREVLENDİRİLEN </a:t>
            </a:r>
            <a:r>
              <a:rPr lang="tr-TR" sz="2000" b="1" u="sng" dirty="0">
                <a:latin typeface="Arial" panose="020B0604020202020204" pitchFamily="34" charset="0"/>
                <a:cs typeface="Arial" panose="020B0604020202020204" pitchFamily="34" charset="0"/>
              </a:rPr>
              <a:t>EN FAZLA 2 (İKİ) UZMAN PERSONELİN </a:t>
            </a:r>
            <a:r>
              <a:rPr lang="tr-TR" sz="2000" b="1" dirty="0">
                <a:latin typeface="Arial" panose="020B0604020202020204" pitchFamily="34" charset="0"/>
                <a:cs typeface="Arial" panose="020B0604020202020204" pitchFamily="34" charset="0"/>
              </a:rPr>
              <a:t>İSTİHDAM GİDERLERİNİN EN FAZLA %75’İ DESTEKLENİR. </a:t>
            </a:r>
            <a:endParaRPr lang="tr-TR" sz="2000" b="1" dirty="0" smtClean="0">
              <a:latin typeface="Arial" panose="020B0604020202020204" pitchFamily="34" charset="0"/>
              <a:cs typeface="Arial" panose="020B0604020202020204" pitchFamily="34" charset="0"/>
            </a:endParaRPr>
          </a:p>
          <a:p>
            <a:pPr algn="just"/>
            <a:endParaRPr lang="tr-TR" sz="2000" b="1"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BU PROJELERDE İSTİHDAM EDİLEN UZMAN PERSONELİN HER BİRİ İÇİN PROJE SÜRESİNCE İLGİLİ İŞBİRLİĞİ KURULUŞUNUN EMSAL PERSONELİ İSTİHDAM GİDERİ ESAS ALINIR</a:t>
            </a:r>
            <a:r>
              <a:rPr lang="tr-TR" sz="2000" b="1" dirty="0" smtClean="0">
                <a:latin typeface="Arial" panose="020B0604020202020204" pitchFamily="34" charset="0"/>
                <a:cs typeface="Arial" panose="020B0604020202020204" pitchFamily="34" charset="0"/>
              </a:rPr>
              <a:t>.</a:t>
            </a:r>
          </a:p>
          <a:p>
            <a:pPr algn="just"/>
            <a:endParaRPr lang="tr-TR" sz="2000"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1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429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827584" y="1305342"/>
            <a:ext cx="8208912" cy="3970318"/>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EĞİTİM VE DANIŞMANLIK FAALİYETLERİ </a:t>
            </a:r>
            <a:endParaRPr lang="tr-TR" sz="3200" b="1" dirty="0" smtClean="0">
              <a:solidFill>
                <a:srgbClr val="C00000"/>
              </a:solidFill>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İŞBİRLİĞİ KURULUŞU TARAFINDAN İHTİYAÇ ANALİZLERİ NETİCESİNDE DÜZENLENEBİLECEK OLAN EĞİTİM VE DANIŞMANLIK FAALİYETLERİ ŞU ALANLARDA OLABİLİR</a:t>
            </a:r>
            <a:r>
              <a:rPr lang="tr-TR" sz="2000" b="1" dirty="0" smtClean="0">
                <a:latin typeface="Arial" panose="020B0604020202020204" pitchFamily="34" charset="0"/>
                <a:cs typeface="Arial" panose="020B0604020202020204" pitchFamily="34" charset="0"/>
              </a:rPr>
              <a:t>:</a:t>
            </a:r>
          </a:p>
          <a:p>
            <a:r>
              <a:rPr lang="tr-TR" sz="2000" b="1" dirty="0" smtClean="0">
                <a:latin typeface="Arial" panose="020B0604020202020204" pitchFamily="34" charset="0"/>
                <a:cs typeface="Arial" panose="020B0604020202020204" pitchFamily="34" charset="0"/>
              </a:rPr>
              <a:t> </a:t>
            </a:r>
            <a:endParaRPr lang="tr-TR" sz="20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ULUSLARARASI PAZARLAMA VE ELEKTRONİK TİCARET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MARKALAŞMA-KALİTE-VERİMLİLİK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DIŞ TİCARET YÖNETİMİ </a:t>
            </a:r>
          </a:p>
          <a:p>
            <a:pPr marL="342900" lvl="0" indent="-342900">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İNOVASYON </a:t>
            </a:r>
            <a:r>
              <a:rPr lang="tr-TR" sz="2000" b="1" dirty="0">
                <a:latin typeface="Arial" panose="020B0604020202020204" pitchFamily="34" charset="0"/>
                <a:cs typeface="Arial" panose="020B0604020202020204" pitchFamily="34" charset="0"/>
              </a:rPr>
              <a:t>VE KÜMELENME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SATIŞ, PAZARLAMA VE İNSAN KAYNAKLARI YÖNETİMİ </a:t>
            </a:r>
          </a:p>
          <a:p>
            <a:pPr marL="342900" lvl="0" indent="-342900">
              <a:buFont typeface="Arial" panose="020B0604020202020204" pitchFamily="34" charset="0"/>
              <a:buChar char="•"/>
            </a:pPr>
            <a:r>
              <a:rPr lang="tr-TR" sz="2000" b="1" dirty="0">
                <a:latin typeface="Arial" panose="020B0604020202020204" pitchFamily="34" charset="0"/>
                <a:cs typeface="Arial" panose="020B0604020202020204" pitchFamily="34" charset="0"/>
              </a:rPr>
              <a:t>BİLGİ VE İLETİŞİM TEKNOLOJİLERİ </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671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179512" y="1305342"/>
            <a:ext cx="8568952" cy="3662541"/>
          </a:xfrm>
          <a:prstGeom prst="rect">
            <a:avLst/>
          </a:prstGeom>
        </p:spPr>
        <p:txBody>
          <a:bodyPr wrap="square">
            <a:spAutoFit/>
          </a:bodyPr>
          <a:lstStyle/>
          <a:p>
            <a:pPr algn="just"/>
            <a:r>
              <a:rPr lang="tr-TR" sz="3200" b="1" dirty="0">
                <a:solidFill>
                  <a:srgbClr val="C00000"/>
                </a:solidFill>
                <a:latin typeface="Arial" panose="020B0604020202020204" pitchFamily="34" charset="0"/>
                <a:cs typeface="Arial" panose="020B0604020202020204" pitchFamily="34" charset="0"/>
              </a:rPr>
              <a:t>EĞİTİM VE DANIŞMANLIK FAALİYETLERİ </a:t>
            </a:r>
            <a:endParaRPr lang="tr-TR" sz="3200" b="1" dirty="0" smtClean="0">
              <a:solidFill>
                <a:srgbClr val="C00000"/>
              </a:solidFill>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İŞBİRLİĞİ KURULUŞU TARAFINDAN İHTİYAÇ ANALİZLERİ NETİCESİNDE DÜZENLENEBİLECEK OLAN EĞİTİM VE DANIŞMANLIK FAALİYETLERİ ŞU ALANLARDA </a:t>
            </a:r>
            <a:r>
              <a:rPr lang="tr-TR" sz="2000" b="1" dirty="0" smtClean="0">
                <a:latin typeface="Arial" panose="020B0604020202020204" pitchFamily="34" charset="0"/>
                <a:cs typeface="Arial" panose="020B0604020202020204" pitchFamily="34" charset="0"/>
              </a:rPr>
              <a:t>OLABİLİR: </a:t>
            </a:r>
          </a:p>
          <a:p>
            <a:pPr algn="just"/>
            <a:endParaRPr lang="tr-TR"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FİNANSAL YÖNETİM VE RİSK YÖNETİMİ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SÜREÇ İYİLEŞTİRME VE YÖNETİMİ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PROJE YÖNETİMİ VE STRATEJİK YÖNETİM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SEKTÖRE ÖZGÜ KONULAR </a:t>
            </a:r>
          </a:p>
          <a:p>
            <a:pPr marL="342900"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BAKANLIKÇA UYGUN GÖRÜLEN SEKTÖRE ÖZGÜ KONULAR </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9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00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23528" y="58847"/>
            <a:ext cx="8496944" cy="5586145"/>
          </a:xfrm>
          <a:prstGeom prst="rect">
            <a:avLst/>
          </a:prstGeom>
        </p:spPr>
        <p:txBody>
          <a:bodyPr wrap="square">
            <a:spAutoFit/>
          </a:bodyPr>
          <a:lstStyle/>
          <a:p>
            <a:r>
              <a:rPr lang="tr-TR" sz="3200" b="1" dirty="0" smtClean="0">
                <a:solidFill>
                  <a:srgbClr val="C00000"/>
                </a:solidFill>
                <a:latin typeface="Arial" panose="020B0604020202020204" pitchFamily="34" charset="0"/>
                <a:cs typeface="Arial" panose="020B0604020202020204" pitchFamily="34" charset="0"/>
              </a:rPr>
              <a:t>YURTDIŞI PAZARLAMA FAALİYETİ </a:t>
            </a:r>
          </a:p>
          <a:p>
            <a:endParaRPr lang="tr-TR" sz="1900" dirty="0" smtClean="0">
              <a:solidFill>
                <a:schemeClr val="accent1">
                  <a:lumMod val="75000"/>
                </a:schemeClr>
              </a:solidFill>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İHTİYAÇ ANALİZİ, EĞİTİM VE/VEYA DANIŞMANLIK PROGRAMLARINA KATILAN ŞİRKETLERE YÖNELİK OLARAK İŞBİRLİĞİ KURULUŞUNCA PROJE BAZLI YURT DIŞI </a:t>
            </a:r>
            <a:r>
              <a:rPr lang="tr-TR" b="1" u="sng" dirty="0" smtClean="0">
                <a:latin typeface="Arial" panose="020B0604020202020204" pitchFamily="34" charset="0"/>
                <a:cs typeface="Arial" panose="020B0604020202020204" pitchFamily="34" charset="0"/>
              </a:rPr>
              <a:t>10 (ON) ADET PAZARLAMA PROGRAMI </a:t>
            </a:r>
            <a:r>
              <a:rPr lang="tr-TR" b="1" dirty="0" smtClean="0">
                <a:latin typeface="Arial" panose="020B0604020202020204" pitchFamily="34" charset="0"/>
                <a:cs typeface="Arial" panose="020B0604020202020204" pitchFamily="34" charset="0"/>
              </a:rPr>
              <a:t>DESTEKLENİR. YURTDIŞI PAZARLAMA PROGRAMLARI KAPSAMINDA DESTEKLENEBİLECEK FAALİYETLER ŞUNLARDIR:</a:t>
            </a:r>
          </a:p>
          <a:p>
            <a:pPr algn="just"/>
            <a:endParaRPr lang="tr-TR"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ORTAK PAZAR ARAŞTIRMALARI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PAZAR ZİYARETLERİ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TİCARET HEYETLERİ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YURTDIŞI FUAR ZİYARETLERİ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EŞLEŞTİRME FAALİYETİ </a:t>
            </a:r>
          </a:p>
          <a:p>
            <a:pPr marL="342900" indent="-342900">
              <a:buFont typeface="Arial" panose="020B0604020202020204" pitchFamily="34" charset="0"/>
              <a:buChar char="•"/>
            </a:pPr>
            <a:r>
              <a:rPr lang="tr-TR" b="1" dirty="0" smtClean="0">
                <a:latin typeface="Arial" panose="020B0604020202020204" pitchFamily="34" charset="0"/>
                <a:cs typeface="Arial" panose="020B0604020202020204" pitchFamily="34" charset="0"/>
              </a:rPr>
              <a:t>KÜME TANITIM FAALİYETLERİ </a:t>
            </a:r>
          </a:p>
          <a:p>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BU TEBLİĞİN, BÖLGE PLANLARINDA BELİRLENEN ÖNCELİKLER ÇERÇEVESİNDE VE KALKINMA AJANSLARI ÇALIŞMALARI NETİCESİNDE TESPİT EDİLEN KÜMELERE UYGULANMASINI TEMİNEN KALKINMA AJANSLARI İLE İŞBİRLİĞİ İÇİNDE ÇALIŞILIR.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800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95536" y="751344"/>
            <a:ext cx="8352928" cy="4739759"/>
          </a:xfrm>
          <a:prstGeom prst="rect">
            <a:avLst/>
          </a:prstGeom>
        </p:spPr>
        <p:txBody>
          <a:bodyPr wrap="square">
            <a:spAutoFit/>
          </a:bodyPr>
          <a:lstStyle/>
          <a:p>
            <a:r>
              <a:rPr lang="tr-TR" sz="3200" b="1" u="sng" dirty="0">
                <a:solidFill>
                  <a:srgbClr val="C00000"/>
                </a:solidFill>
                <a:latin typeface="Arial" panose="020B0604020202020204" pitchFamily="34" charset="0"/>
                <a:cs typeface="Arial" panose="020B0604020202020204" pitchFamily="34" charset="0"/>
              </a:rPr>
              <a:t>YURTDIŞI PAZARLAMA FAALİYETİ </a:t>
            </a:r>
          </a:p>
          <a:p>
            <a:endParaRPr lang="tr-TR" b="1" u="sng" dirty="0">
              <a:solidFill>
                <a:srgbClr val="006600"/>
              </a:solidFill>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DESTEKLENECEK </a:t>
            </a:r>
            <a:r>
              <a:rPr lang="tr-TR" b="1" u="sng" dirty="0" smtClean="0">
                <a:latin typeface="Arial" panose="020B0604020202020204" pitchFamily="34" charset="0"/>
                <a:cs typeface="Arial" panose="020B0604020202020204" pitchFamily="34" charset="0"/>
              </a:rPr>
              <a:t>10 ADET</a:t>
            </a:r>
            <a:r>
              <a:rPr lang="tr-TR" b="1" dirty="0" smtClean="0">
                <a:latin typeface="Arial" panose="020B0604020202020204" pitchFamily="34" charset="0"/>
                <a:cs typeface="Arial" panose="020B0604020202020204" pitchFamily="34" charset="0"/>
              </a:rPr>
              <a:t> YURTDIŞI PAZARLAMA PROGRAMI, HER BİR PROGRAM BAZINDA 150 BİN DOLARA KADAR DESTEKLENİR.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DESTEKLENEN PROGRAMLARDA AŞAĞIDA YER ALAN GİDERLERİN EN FAZLA %75’İ KARŞILANIR: </a:t>
            </a:r>
          </a:p>
          <a:p>
            <a:pPr algn="just"/>
            <a:endParaRPr lang="tr-TR"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ULAŞIM: BİR ŞİRKET/İŞBİRLİĞİ KURULUŞUNDAN EN FAZLA 2 KİŞİNİN, ULUSLARARASI VE/VEYA ŞEHİRLERARASI ULAŞIMDA KULLANILAN EKONOMİ SINIFI UÇAK, TREN, GEMİ, OTOBÜS BİLETİ İLE TOPLU TAŞIMAYA YÖNELİK ARAÇ KİRALAMA GİDERLERİ</a:t>
            </a:r>
          </a:p>
          <a:p>
            <a:pPr algn="just"/>
            <a:r>
              <a:rPr lang="tr-TR" b="1"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KONAKLAMA: BİR ŞİRKET/İŞBİRLİĞİ KURULUŞUNDAN EN FAZLA 2 KİŞİNİN, KİŞİ BAŞINA GÜNLÜK 300 DOLARI GEÇMEMEK KAYDIYLA ODA VE KAHVALTI GİDERLERİ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528" y="5915326"/>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486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474345"/>
            <a:ext cx="8496944" cy="5293757"/>
          </a:xfrm>
          <a:prstGeom prst="rect">
            <a:avLst/>
          </a:prstGeom>
        </p:spPr>
        <p:txBody>
          <a:bodyPr wrap="square">
            <a:spAutoFit/>
          </a:bodyPr>
          <a:lstStyle/>
          <a:p>
            <a:r>
              <a:rPr lang="tr-TR" sz="3200" b="1" dirty="0" smtClean="0">
                <a:solidFill>
                  <a:srgbClr val="C00000"/>
                </a:solidFill>
                <a:latin typeface="Arial" panose="020B0604020202020204" pitchFamily="34" charset="0"/>
                <a:cs typeface="Arial" panose="020B0604020202020204" pitchFamily="34" charset="0"/>
              </a:rPr>
              <a:t>YURTDIŞI PAZARLAMA FAALİYETİ </a:t>
            </a:r>
          </a:p>
          <a:p>
            <a:endParaRPr lang="tr-T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b="1" u="sng" dirty="0" smtClean="0">
                <a:solidFill>
                  <a:srgbClr val="006600"/>
                </a:solidFill>
                <a:latin typeface="Arial" panose="020B0604020202020204" pitchFamily="34" charset="0"/>
                <a:cs typeface="Arial" panose="020B0604020202020204" pitchFamily="34" charset="0"/>
              </a:rPr>
              <a:t>KONAKLAMA:</a:t>
            </a:r>
            <a:r>
              <a:rPr lang="tr-TR" b="1" dirty="0" smtClean="0">
                <a:solidFill>
                  <a:srgbClr val="006600"/>
                </a:solidFill>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İŞBİRLİĞİ KURULUŞU, YURT DIŞI PAZARLAMA FAALİYETLERİNİN KOORDİNASYONUNU SAĞLAMAK ÜZERE ÖN HEYET DÜZENLEYEBİLİR. ÖN HEYET KAPSAMINDA YURT DIŞINDA GÖREVLENDİRİLEN (İŞBİRLİĞİ KURULUŞU ÇALIŞANI/ HEYET KATILIMCISI ŞİRKET </a:t>
            </a:r>
            <a:r>
              <a:rPr lang="tr-TR" b="1" u="sng" dirty="0">
                <a:solidFill>
                  <a:srgbClr val="006600"/>
                </a:solidFill>
                <a:latin typeface="Arial" panose="020B0604020202020204" pitchFamily="34" charset="0"/>
                <a:cs typeface="Arial" panose="020B0604020202020204" pitchFamily="34" charset="0"/>
              </a:rPr>
              <a:t>ORTAĞI</a:t>
            </a:r>
            <a:r>
              <a:rPr lang="tr-TR" b="1" dirty="0" smtClean="0">
                <a:latin typeface="Arial" panose="020B0604020202020204" pitchFamily="34" charset="0"/>
                <a:cs typeface="Arial" panose="020B0604020202020204" pitchFamily="34" charset="0"/>
              </a:rPr>
              <a:t>/ ÇALIŞANI) 2 KİŞİYE AİT ULAŞIM VE KONAKLAMA GİDERLERİ BU MADDE KAPSAMINDAKİ LİMİTLER DAHİLİNDE DESTEKLENİR.</a:t>
            </a:r>
          </a:p>
          <a:p>
            <a:pPr algn="just"/>
            <a:r>
              <a:rPr lang="tr-TR"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b="1" u="sng" dirty="0">
                <a:solidFill>
                  <a:srgbClr val="006600"/>
                </a:solidFill>
                <a:latin typeface="Arial" panose="020B0604020202020204" pitchFamily="34" charset="0"/>
                <a:cs typeface="Arial" panose="020B0604020202020204" pitchFamily="34" charset="0"/>
              </a:rPr>
              <a:t>TANITIM VE ORGANİZASYON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TERCÜMANLIK GİDERİ,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SEMİNER, KONFERANS, TOPLANTI VE İKİLİ GÖRÜŞMELERİN YAPILDIĞI YERLERİN KİRALAMA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HALKLA İLİŞKİLER HİZMETİ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FUAR KATILIMINA İLİŞKİN GİDERLER,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GÖRSEL VE YAZILI TANITIM GİDERLERİ, </a:t>
            </a:r>
          </a:p>
          <a:p>
            <a:pPr marL="285750" indent="-285750">
              <a:buFont typeface="Wingdings" panose="05000000000000000000" pitchFamily="2" charset="2"/>
              <a:buChar char="ü"/>
            </a:pPr>
            <a:r>
              <a:rPr lang="tr-TR" b="1" dirty="0" smtClean="0">
                <a:latin typeface="Arial" panose="020B0604020202020204" pitchFamily="34" charset="0"/>
                <a:cs typeface="Arial" panose="020B0604020202020204" pitchFamily="34" charset="0"/>
              </a:rPr>
              <a:t>SERGİLENECEK ÜRÜNLERİN NAKLİYE GİDERLERİ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987829"/>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679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335846"/>
            <a:ext cx="8496944" cy="4462760"/>
          </a:xfrm>
          <a:prstGeom prst="rect">
            <a:avLst/>
          </a:prstGeom>
        </p:spPr>
        <p:txBody>
          <a:bodyPr wrap="square">
            <a:spAutoFit/>
          </a:bodyPr>
          <a:lstStyle/>
          <a:p>
            <a:endParaRPr lang="tr-TR" dirty="0"/>
          </a:p>
          <a:p>
            <a:r>
              <a:rPr lang="tr-TR" sz="3200" b="1" dirty="0">
                <a:solidFill>
                  <a:srgbClr val="C00000"/>
                </a:solidFill>
                <a:latin typeface="Arial" panose="020B0604020202020204" pitchFamily="34" charset="0"/>
                <a:cs typeface="Arial" panose="020B0604020202020204" pitchFamily="34" charset="0"/>
              </a:rPr>
              <a:t>YURTDIŞI ALIM HEYETİ FAALİYETİ </a:t>
            </a:r>
            <a:endParaRPr lang="tr-TR" sz="3200" b="1" dirty="0" smtClean="0">
              <a:solidFill>
                <a:srgbClr val="C00000"/>
              </a:solidFill>
              <a:latin typeface="Arial" panose="020B0604020202020204" pitchFamily="34" charset="0"/>
              <a:cs typeface="Arial" panose="020B0604020202020204" pitchFamily="34" charset="0"/>
            </a:endParaRPr>
          </a:p>
          <a:p>
            <a:endParaRPr lang="tr-TR" dirty="0"/>
          </a:p>
          <a:p>
            <a:pPr algn="just"/>
            <a:r>
              <a:rPr lang="tr-TR" b="1" dirty="0" smtClean="0">
                <a:latin typeface="Arial" panose="020B0604020202020204" pitchFamily="34" charset="0"/>
                <a:cs typeface="Arial" panose="020B0604020202020204" pitchFamily="34" charset="0"/>
              </a:rPr>
              <a:t>İHTİYAÇ ANALİZİ, EĞİTİM VE/VEYA DANIŞMANLIK PROGRAMLARINA KATILAN ŞİRKETLERE YÖNELİK OLARAK İŞBİRLİĞİ KURULUŞUNCA 10 (ON) ADET PROJE BAZLI ALIM HEYETİ PROGRAM DESTEKLENİR.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BU KAPSAMDA, YURTDIŞINDA YERLEŞİK İTHALATÇI FİRMALARIN, KURUM VE KURULUŞLARIN, BASIN MENSUPLARININ TÜRKİYE’YE DAVET EDİLEREK;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İKİLİ İŞ GÖRÜŞMELERİ GERÇEKLEŞTİRMELERİ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TESİS ZİYARETLERİ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MESLEK KURULUŞU ZİYARETLERİ</a:t>
            </a:r>
          </a:p>
          <a:p>
            <a:pPr algn="just"/>
            <a:r>
              <a:rPr lang="tr-TR" b="1" dirty="0" smtClean="0">
                <a:latin typeface="Arial" panose="020B0604020202020204" pitchFamily="34" charset="0"/>
                <a:cs typeface="Arial" panose="020B0604020202020204" pitchFamily="34" charset="0"/>
              </a:rPr>
              <a:t>DESTEKLENİR. </a:t>
            </a:r>
          </a:p>
          <a:p>
            <a:pPr algn="just"/>
            <a:endParaRPr lang="tr-TR" dirty="0" smtClean="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68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83568" y="474345"/>
            <a:ext cx="7974632" cy="5293757"/>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YURTDIŞI ALIM HEYETİ FAALİYETİ </a:t>
            </a:r>
          </a:p>
          <a:p>
            <a:pPr algn="just"/>
            <a:endParaRPr lang="tr-TR"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DESTEKLENECEK </a:t>
            </a:r>
            <a:r>
              <a:rPr lang="tr-TR" b="1" u="sng" dirty="0" smtClean="0">
                <a:latin typeface="Arial" panose="020B0604020202020204" pitchFamily="34" charset="0"/>
                <a:cs typeface="Arial" panose="020B0604020202020204" pitchFamily="34" charset="0"/>
              </a:rPr>
              <a:t>10 ADET YURTDIŞI ALIM HEYETİ </a:t>
            </a:r>
            <a:r>
              <a:rPr lang="tr-TR" b="1" dirty="0" smtClean="0">
                <a:latin typeface="Arial" panose="020B0604020202020204" pitchFamily="34" charset="0"/>
                <a:cs typeface="Arial" panose="020B0604020202020204" pitchFamily="34" charset="0"/>
              </a:rPr>
              <a:t>PROGRAMI, HER BİR PROGRAM BAZINDA 100 BİN DOLARA KADAR DESTEKLENİR.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DESTEKLENEN PROGRAMLARDA AŞAĞIDA YER ALAN GİDERLERİN EN FAZLA %75’İ KARŞILANIR:</a:t>
            </a:r>
          </a:p>
          <a:p>
            <a:pPr algn="just"/>
            <a:endParaRPr lang="tr-TR"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ULAŞIM: ALIM HEYETLERİNDE BİR DAVETLİ YABANCI ŞİRKET/KURULUŞTAN </a:t>
            </a:r>
            <a:r>
              <a:rPr lang="tr-TR" b="1" u="sng" dirty="0" smtClean="0">
                <a:latin typeface="Arial" panose="020B0604020202020204" pitchFamily="34" charset="0"/>
                <a:cs typeface="Arial" panose="020B0604020202020204" pitchFamily="34" charset="0"/>
              </a:rPr>
              <a:t>EN FAZLA 2 KİŞİNİN </a:t>
            </a:r>
            <a:r>
              <a:rPr lang="tr-TR" b="1" dirty="0" smtClean="0">
                <a:latin typeface="Arial" panose="020B0604020202020204" pitchFamily="34" charset="0"/>
                <a:cs typeface="Arial" panose="020B0604020202020204" pitchFamily="34" charset="0"/>
              </a:rPr>
              <a:t>ULUSLARARASI VE/VEYA ŞEHİRLERARASI ULAŞIMDA KULLANILAN EKONOMİ SINIFI UÇAK, TREN, GEMİ, OTOBÜS BİLETİ İLE TOPLU TAŞIMAYA YÖNELİK ARAÇ KİRALAMA GİDERLERİ</a:t>
            </a:r>
          </a:p>
          <a:p>
            <a:pPr algn="just"/>
            <a:r>
              <a:rPr lang="tr-TR" b="1"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tr-TR" b="1" dirty="0" smtClean="0">
                <a:latin typeface="Arial" panose="020B0604020202020204" pitchFamily="34" charset="0"/>
                <a:cs typeface="Arial" panose="020B0604020202020204" pitchFamily="34" charset="0"/>
              </a:rPr>
              <a:t>KONAKLAMA: ALIM HEYETLERİNDE BİR DAVETLİ YABANCI ŞİRKET/KURULUŞTAN </a:t>
            </a:r>
            <a:r>
              <a:rPr lang="tr-TR" b="1" u="sng" dirty="0" smtClean="0">
                <a:latin typeface="Arial" panose="020B0604020202020204" pitchFamily="34" charset="0"/>
                <a:cs typeface="Arial" panose="020B0604020202020204" pitchFamily="34" charset="0"/>
              </a:rPr>
              <a:t>EN FAZLA 2 KİŞİNİN, </a:t>
            </a:r>
            <a:r>
              <a:rPr lang="tr-TR" b="1" dirty="0" smtClean="0">
                <a:latin typeface="Arial" panose="020B0604020202020204" pitchFamily="34" charset="0"/>
                <a:cs typeface="Arial" panose="020B0604020202020204" pitchFamily="34" charset="0"/>
              </a:rPr>
              <a:t>KİŞİ BAŞINA </a:t>
            </a:r>
            <a:r>
              <a:rPr lang="tr-TR" b="1" u="sng" dirty="0" smtClean="0">
                <a:latin typeface="Arial" panose="020B0604020202020204" pitchFamily="34" charset="0"/>
                <a:cs typeface="Arial" panose="020B0604020202020204" pitchFamily="34" charset="0"/>
              </a:rPr>
              <a:t>GÜNLÜK 300 DOLARI </a:t>
            </a:r>
            <a:r>
              <a:rPr lang="tr-TR" b="1" dirty="0" smtClean="0">
                <a:latin typeface="Arial" panose="020B0604020202020204" pitchFamily="34" charset="0"/>
                <a:cs typeface="Arial" panose="020B0604020202020204" pitchFamily="34" charset="0"/>
              </a:rPr>
              <a:t>GEÇMEMEK KAYDIYLA ODA VE KAHVALTI GİDERLERİ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653"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957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476672"/>
            <a:ext cx="7612360" cy="5112568"/>
          </a:xfrm>
        </p:spPr>
        <p:txBody>
          <a:bodyPr>
            <a:normAutofit/>
          </a:bodyPr>
          <a:lstStyle/>
          <a:p>
            <a:r>
              <a:rPr lang="tr-TR" sz="2200" dirty="0" smtClean="0">
                <a:latin typeface="Arial"/>
              </a:rPr>
              <a:t/>
            </a:r>
            <a:br>
              <a:rPr lang="tr-TR" sz="2200" dirty="0" smtClean="0">
                <a:latin typeface="Arial"/>
              </a:rPr>
            </a:br>
            <a:r>
              <a:rPr lang="tr-TR" sz="3100" u="sng" dirty="0" smtClean="0">
                <a:solidFill>
                  <a:srgbClr val="C00000"/>
                </a:solidFill>
                <a:latin typeface="Arial"/>
              </a:rPr>
              <a:t>SUNUM PLANI</a:t>
            </a:r>
            <a:r>
              <a:rPr lang="tr-TR" sz="3100" dirty="0" smtClean="0">
                <a:solidFill>
                  <a:srgbClr val="C00000"/>
                </a:solidFill>
                <a:latin typeface="Arial"/>
              </a:rPr>
              <a:t/>
            </a:r>
            <a:br>
              <a:rPr lang="tr-TR" sz="3100" dirty="0" smtClean="0">
                <a:solidFill>
                  <a:srgbClr val="C00000"/>
                </a:solidFill>
                <a:latin typeface="Arial"/>
              </a:rPr>
            </a:br>
            <a:r>
              <a:rPr lang="tr-TR" sz="2200" dirty="0">
                <a:latin typeface="Arial"/>
              </a:rPr>
              <a:t/>
            </a:r>
            <a:br>
              <a:rPr lang="tr-TR" sz="2200" dirty="0">
                <a:latin typeface="Arial"/>
              </a:rPr>
            </a:br>
            <a:r>
              <a:rPr lang="tr-TR" sz="2200" dirty="0">
                <a:solidFill>
                  <a:schemeClr val="tx1"/>
                </a:solidFill>
                <a:latin typeface="Arial"/>
              </a:rPr>
              <a:t>1</a:t>
            </a:r>
            <a:r>
              <a:rPr lang="tr-TR" sz="2200" dirty="0" smtClean="0">
                <a:solidFill>
                  <a:schemeClr val="tx1"/>
                </a:solidFill>
                <a:latin typeface="Arial"/>
              </a:rPr>
              <a:t>. DESTEĞİN </a:t>
            </a:r>
            <a:r>
              <a:rPr lang="tr-TR" sz="2200" dirty="0">
                <a:solidFill>
                  <a:schemeClr val="tx1"/>
                </a:solidFill>
                <a:latin typeface="Arial"/>
              </a:rPr>
              <a:t>AMACI, KAPSAMI VE İŞBİRLİĞİ </a:t>
            </a:r>
            <a:br>
              <a:rPr lang="tr-TR" sz="2200" dirty="0">
                <a:solidFill>
                  <a:schemeClr val="tx1"/>
                </a:solidFill>
                <a:latin typeface="Arial"/>
              </a:rPr>
            </a:br>
            <a:r>
              <a:rPr lang="tr-TR" sz="2200" dirty="0">
                <a:solidFill>
                  <a:schemeClr val="tx1"/>
                </a:solidFill>
                <a:latin typeface="Arial"/>
              </a:rPr>
              <a:t>KURULUŞLAR</a:t>
            </a:r>
            <a:br>
              <a:rPr lang="tr-TR" sz="2200" dirty="0">
                <a:solidFill>
                  <a:schemeClr val="tx1"/>
                </a:solidFill>
                <a:latin typeface="Arial"/>
              </a:rPr>
            </a:br>
            <a:r>
              <a:rPr lang="tr-TR" sz="2200" dirty="0">
                <a:solidFill>
                  <a:schemeClr val="tx1"/>
                </a:solidFill>
                <a:latin typeface="Arial"/>
              </a:rPr>
              <a:t>2</a:t>
            </a:r>
            <a:r>
              <a:rPr lang="tr-TR" sz="2200" dirty="0" smtClean="0">
                <a:solidFill>
                  <a:schemeClr val="tx1"/>
                </a:solidFill>
                <a:latin typeface="Arial"/>
              </a:rPr>
              <a:t>. İHTİYAÇ </a:t>
            </a:r>
            <a:r>
              <a:rPr lang="tr-TR" sz="2200" dirty="0">
                <a:solidFill>
                  <a:schemeClr val="tx1"/>
                </a:solidFill>
                <a:latin typeface="Arial"/>
              </a:rPr>
              <a:t>ANALİZİ VE İSTİHDAM</a:t>
            </a:r>
            <a:br>
              <a:rPr lang="tr-TR" sz="2200" dirty="0">
                <a:solidFill>
                  <a:schemeClr val="tx1"/>
                </a:solidFill>
                <a:latin typeface="Arial"/>
              </a:rPr>
            </a:br>
            <a:r>
              <a:rPr lang="tr-TR" sz="2200" dirty="0">
                <a:solidFill>
                  <a:schemeClr val="tx1"/>
                </a:solidFill>
                <a:latin typeface="Arial"/>
              </a:rPr>
              <a:t>3</a:t>
            </a:r>
            <a:r>
              <a:rPr lang="tr-TR" sz="2200" dirty="0" smtClean="0">
                <a:solidFill>
                  <a:schemeClr val="tx1"/>
                </a:solidFill>
                <a:latin typeface="Arial"/>
              </a:rPr>
              <a:t>. EĞİTİM </a:t>
            </a:r>
            <a:r>
              <a:rPr lang="tr-TR" sz="2200" dirty="0">
                <a:solidFill>
                  <a:schemeClr val="tx1"/>
                </a:solidFill>
                <a:latin typeface="Arial"/>
              </a:rPr>
              <a:t>VE DANIŞMANLIK</a:t>
            </a:r>
            <a:br>
              <a:rPr lang="tr-TR" sz="2200" dirty="0">
                <a:solidFill>
                  <a:schemeClr val="tx1"/>
                </a:solidFill>
                <a:latin typeface="Arial"/>
              </a:rPr>
            </a:br>
            <a:r>
              <a:rPr lang="tr-TR" sz="2200" dirty="0">
                <a:solidFill>
                  <a:schemeClr val="tx1"/>
                </a:solidFill>
                <a:latin typeface="Arial"/>
              </a:rPr>
              <a:t>4</a:t>
            </a:r>
            <a:r>
              <a:rPr lang="tr-TR" sz="2200" dirty="0" smtClean="0">
                <a:solidFill>
                  <a:schemeClr val="tx1"/>
                </a:solidFill>
                <a:latin typeface="Arial"/>
              </a:rPr>
              <a:t>. YURTDIŞI </a:t>
            </a:r>
            <a:r>
              <a:rPr lang="tr-TR" sz="2200" dirty="0">
                <a:solidFill>
                  <a:schemeClr val="tx1"/>
                </a:solidFill>
                <a:latin typeface="Arial"/>
              </a:rPr>
              <a:t>PAZARLAMA VE ALIM HEYETİ </a:t>
            </a:r>
            <a:br>
              <a:rPr lang="tr-TR" sz="2200" dirty="0">
                <a:solidFill>
                  <a:schemeClr val="tx1"/>
                </a:solidFill>
                <a:latin typeface="Arial"/>
              </a:rPr>
            </a:br>
            <a:r>
              <a:rPr lang="tr-TR" sz="2200" dirty="0">
                <a:solidFill>
                  <a:schemeClr val="tx1"/>
                </a:solidFill>
                <a:latin typeface="Arial"/>
              </a:rPr>
              <a:t>PROGRAMLARI</a:t>
            </a:r>
            <a:br>
              <a:rPr lang="tr-TR" sz="2200" dirty="0">
                <a:solidFill>
                  <a:schemeClr val="tx1"/>
                </a:solidFill>
                <a:latin typeface="Arial"/>
              </a:rPr>
            </a:br>
            <a:r>
              <a:rPr lang="tr-TR" sz="2200" dirty="0">
                <a:solidFill>
                  <a:schemeClr val="tx1"/>
                </a:solidFill>
                <a:latin typeface="Arial"/>
              </a:rPr>
              <a:t>5</a:t>
            </a:r>
            <a:r>
              <a:rPr lang="tr-TR" sz="2200" dirty="0" smtClean="0">
                <a:solidFill>
                  <a:schemeClr val="tx1"/>
                </a:solidFill>
                <a:latin typeface="Arial"/>
              </a:rPr>
              <a:t>. ŞİRKETLER </a:t>
            </a:r>
            <a:r>
              <a:rPr lang="tr-TR" sz="2200" dirty="0">
                <a:solidFill>
                  <a:schemeClr val="tx1"/>
                </a:solidFill>
                <a:latin typeface="Arial"/>
              </a:rPr>
              <a:t>İÇİN BİREYSEL DANIŞMANLIK </a:t>
            </a:r>
            <a:br>
              <a:rPr lang="tr-TR" sz="2200" dirty="0">
                <a:solidFill>
                  <a:schemeClr val="tx1"/>
                </a:solidFill>
                <a:latin typeface="Arial"/>
              </a:rPr>
            </a:br>
            <a:r>
              <a:rPr lang="tr-TR" sz="2200" dirty="0">
                <a:solidFill>
                  <a:schemeClr val="tx1"/>
                </a:solidFill>
                <a:latin typeface="Arial"/>
              </a:rPr>
              <a:t>6</a:t>
            </a:r>
            <a:r>
              <a:rPr lang="tr-TR" sz="2200" dirty="0" smtClean="0">
                <a:solidFill>
                  <a:schemeClr val="tx1"/>
                </a:solidFill>
                <a:latin typeface="Arial"/>
              </a:rPr>
              <a:t>. EĞİTİMCİLERİN </a:t>
            </a:r>
            <a:r>
              <a:rPr lang="tr-TR" sz="2200" dirty="0">
                <a:solidFill>
                  <a:schemeClr val="tx1"/>
                </a:solidFill>
                <a:latin typeface="Arial"/>
              </a:rPr>
              <a:t>DÜZENLEYECEĞİ EĞİTİM </a:t>
            </a:r>
            <a:br>
              <a:rPr lang="tr-TR" sz="2200" dirty="0">
                <a:solidFill>
                  <a:schemeClr val="tx1"/>
                </a:solidFill>
                <a:latin typeface="Arial"/>
              </a:rPr>
            </a:br>
            <a:r>
              <a:rPr lang="tr-TR" sz="2200" dirty="0">
                <a:solidFill>
                  <a:schemeClr val="tx1"/>
                </a:solidFill>
                <a:latin typeface="Arial"/>
              </a:rPr>
              <a:t>PROGRAMLARI</a:t>
            </a:r>
            <a:r>
              <a:rPr lang="tr-TR" dirty="0">
                <a:solidFill>
                  <a:schemeClr val="tx1"/>
                </a:solidFill>
                <a:latin typeface="Arial"/>
              </a:rPr>
              <a:t/>
            </a:r>
            <a:br>
              <a:rPr lang="tr-TR" dirty="0">
                <a:solidFill>
                  <a:schemeClr val="tx1"/>
                </a:solidFill>
                <a:latin typeface="Arial"/>
              </a:rPr>
            </a:br>
            <a:endParaRPr lang="tr-TR" dirty="0">
              <a:solidFill>
                <a:schemeClr val="tx1"/>
              </a:solidFill>
            </a:endParaRPr>
          </a:p>
        </p:txBody>
      </p:sp>
      <p:pic>
        <p:nvPicPr>
          <p:cNvPr id="4"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733256"/>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367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836712"/>
            <a:ext cx="8496944" cy="4247317"/>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YURTDIŞI ALIM HEYETİ FAALİYETİ </a:t>
            </a:r>
          </a:p>
          <a:p>
            <a:pPr algn="just"/>
            <a:endParaRPr lang="tr-TR" sz="2000" dirty="0" smtClean="0">
              <a:solidFill>
                <a:schemeClr val="accent1">
                  <a:lumMod val="75000"/>
                </a:schemeClr>
              </a:solidFill>
              <a:latin typeface="Arial" panose="020B0604020202020204" pitchFamily="34" charset="0"/>
              <a:cs typeface="Arial" panose="020B0604020202020204" pitchFamily="34" charset="0"/>
            </a:endParaRPr>
          </a:p>
          <a:p>
            <a:pPr algn="just"/>
            <a:r>
              <a:rPr lang="tr-TR" sz="2000" b="1" dirty="0" smtClean="0">
                <a:solidFill>
                  <a:srgbClr val="006600"/>
                </a:solidFill>
                <a:latin typeface="Arial" panose="020B0604020202020204" pitchFamily="34" charset="0"/>
                <a:cs typeface="Arial" panose="020B0604020202020204" pitchFamily="34" charset="0"/>
              </a:rPr>
              <a:t>TANITIM VE ORGANİZASYON GİDERLERİ</a:t>
            </a:r>
            <a:r>
              <a:rPr lang="tr-TR" sz="2000" dirty="0" smtClean="0">
                <a:solidFill>
                  <a:srgbClr val="006600"/>
                </a:solidFill>
                <a:latin typeface="Arial" panose="020B0604020202020204" pitchFamily="34" charset="0"/>
                <a:cs typeface="Arial" panose="020B0604020202020204" pitchFamily="34" charset="0"/>
              </a:rPr>
              <a:t>:</a:t>
            </a:r>
          </a:p>
          <a:p>
            <a:pPr algn="just"/>
            <a:r>
              <a:rPr lang="tr-TR" sz="2000" dirty="0" smtClean="0">
                <a:latin typeface="Arial" panose="020B0604020202020204" pitchFamily="34" charset="0"/>
                <a:cs typeface="Arial" panose="020B0604020202020204" pitchFamily="34" charset="0"/>
              </a:rPr>
              <a:t> </a:t>
            </a:r>
          </a:p>
          <a:p>
            <a:pPr algn="just"/>
            <a:r>
              <a:rPr lang="tr-TR" sz="2000" b="1" dirty="0" smtClean="0">
                <a:latin typeface="Arial" panose="020B0604020202020204" pitchFamily="34" charset="0"/>
                <a:cs typeface="Arial" panose="020B0604020202020204" pitchFamily="34" charset="0"/>
              </a:rPr>
              <a:t>BU KAPSAMDA,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TERCÜMANLIK GİDERİ,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SEMİNER, KONFERANS, TOPLANTI VE İKİLİ GÖRÜŞMELERİN YAPILDIĞI YERLERİN KİRALAMA GİDERLERİ,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HALKLA İLİŞKİLER HİZMETİ GİDERLERİ,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FUAR KATILIMINA İLİŞKİN GİDERLER,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GÖRSEL VE YAZILI TANITIM GİDERLERİ,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SERGİLENECEK ÜRÜNLERİN NAKLİYE GİDERLERİ </a:t>
            </a:r>
            <a:endParaRPr lang="tr-TR" sz="2000"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4883"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20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474345"/>
            <a:ext cx="8712968" cy="5016758"/>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ŞİRKETLER İÇİN BİREYSEL DANIŞMANLIK </a:t>
            </a:r>
          </a:p>
          <a:p>
            <a:pPr algn="just"/>
            <a:endParaRPr lang="tr-TR" b="1" dirty="0" smtClean="0">
              <a:solidFill>
                <a:srgbClr val="BA4936"/>
              </a:solidFill>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İHTİYAÇ ANALİZİ, EĞİTİM VE/VEYA DANIŞMANLIK PROGRAMLARINA VE YURT DIŞI PAZARLAMA VEYA ALIM HEYETİ PROGRAMLARINA KATILAN ŞİRKETLER, BAKANLIKÇA UYGUN GÖRÜLEN KONULARDA PROJE BAZLI BİREYSEL DANIŞMANLIK HİZMETİ ALABİLİR.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ŞİRKETLERİN YILLIK </a:t>
            </a:r>
            <a:r>
              <a:rPr lang="tr-TR" b="1" u="sng" dirty="0" smtClean="0">
                <a:latin typeface="Arial" panose="020B0604020202020204" pitchFamily="34" charset="0"/>
                <a:cs typeface="Arial" panose="020B0604020202020204" pitchFamily="34" charset="0"/>
              </a:rPr>
              <a:t>50 BİN DOLARA KADAR 3 (ÜÇ) YIL </a:t>
            </a:r>
            <a:r>
              <a:rPr lang="tr-TR" b="1" dirty="0" smtClean="0">
                <a:latin typeface="Arial" panose="020B0604020202020204" pitchFamily="34" charset="0"/>
                <a:cs typeface="Arial" panose="020B0604020202020204" pitchFamily="34" charset="0"/>
              </a:rPr>
              <a:t>BOYUNCA ALACAKLARI DANIŞMANLIK HİZMETLERİNE İLİŞKİN GİDERLERİ % 70 ORANINDA KARŞILANIR. </a:t>
            </a:r>
          </a:p>
          <a:p>
            <a:pPr algn="just"/>
            <a:endParaRPr lang="tr-TR" b="1" dirty="0" smtClean="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BU MADDE KAPSAMINDA DÜZENLENEN PROJE BAZLI BİREYSEL DANIŞMANLIK PROGRAMI BAŞVURULARI </a:t>
            </a:r>
            <a:r>
              <a:rPr lang="tr-TR" b="1" u="sng" dirty="0" smtClean="0">
                <a:latin typeface="Arial" panose="020B0604020202020204" pitchFamily="34" charset="0"/>
                <a:cs typeface="Arial" panose="020B0604020202020204" pitchFamily="34" charset="0"/>
              </a:rPr>
              <a:t>PROJE BİTİMİNDEN İTİBAREN EN GEÇ 6 AY İÇERİSİNDE</a:t>
            </a:r>
            <a:r>
              <a:rPr lang="tr-TR" b="1" dirty="0" smtClean="0">
                <a:latin typeface="Arial" panose="020B0604020202020204" pitchFamily="34" charset="0"/>
                <a:cs typeface="Arial" panose="020B0604020202020204" pitchFamily="34" charset="0"/>
              </a:rPr>
              <a:t> BAKANLIĞA YAPILIR. BAKANLIK, PROJE BAZLI BİREYSEL DANIŞMANLIK BAŞVURULARINI DEĞERLENDİREREK SONUÇLANDIRIR. </a:t>
            </a:r>
            <a:endParaRPr lang="tr-TR"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994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889844"/>
            <a:ext cx="8568952" cy="4862870"/>
          </a:xfrm>
          <a:prstGeom prst="rect">
            <a:avLst/>
          </a:prstGeom>
        </p:spPr>
        <p:txBody>
          <a:bodyPr wrap="square">
            <a:spAutoFit/>
          </a:bodyPr>
          <a:lstStyle/>
          <a:p>
            <a:endParaRPr lang="tr-TR" dirty="0"/>
          </a:p>
          <a:p>
            <a:pPr algn="just"/>
            <a:r>
              <a:rPr lang="tr-TR" sz="3200" b="1" dirty="0" smtClean="0">
                <a:solidFill>
                  <a:srgbClr val="C00000"/>
                </a:solidFill>
                <a:latin typeface="Arial" panose="020B0604020202020204" pitchFamily="34" charset="0"/>
                <a:cs typeface="Arial" panose="020B0604020202020204" pitchFamily="34" charset="0"/>
              </a:rPr>
              <a:t>ŞİRKETLER İÇİN BİREYSEL DANIŞMANLIK</a:t>
            </a:r>
          </a:p>
          <a:p>
            <a:pPr algn="just"/>
            <a:endParaRPr lang="tr-TR" sz="2000" dirty="0" smtClean="0">
              <a:solidFill>
                <a:schemeClr val="accent1">
                  <a:lumMod val="75000"/>
                </a:schemeClr>
              </a:solidFill>
              <a:latin typeface="Arial" panose="020B0604020202020204" pitchFamily="34" charset="0"/>
              <a:cs typeface="Arial" panose="020B0604020202020204" pitchFamily="34" charset="0"/>
            </a:endParaRPr>
          </a:p>
          <a:p>
            <a:pPr algn="just"/>
            <a:r>
              <a:rPr lang="tr-TR" sz="2000" b="1" dirty="0" smtClean="0">
                <a:latin typeface="Arial" panose="020B0604020202020204" pitchFamily="34" charset="0"/>
                <a:cs typeface="Arial" panose="020B0604020202020204" pitchFamily="34" charset="0"/>
              </a:rPr>
              <a:t>ŞİRKETLERİN BİREYSEL DANIŞMANLIK PROGRAMLARI KAPSAMINDA DESTEKLENEBİLECEK FAALİYETLERİ ŞUNLARDIR: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BİLGİ VE İLETİŞİM TEKNOLOJİLERİ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FİNANSAL YÖNETİM VE RİSK YÖNETİMİ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KALİTE VE VERİMLİLİK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ÜRETİM VE TEDARİK ZİNCİRİ YÖNETİMİ </a:t>
            </a:r>
          </a:p>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BAKANLIKÇA UYGUN GÖRÜLEN FİRMA İHTİYAÇLARINA ÖZGÜ DİĞER KONULARDA DANIŞMANLIK ALIMI </a:t>
            </a:r>
          </a:p>
          <a:p>
            <a:pPr algn="just"/>
            <a:endParaRPr lang="tr-TR" sz="2000" b="1" dirty="0" smtClean="0">
              <a:latin typeface="Arial" panose="020B0604020202020204" pitchFamily="34" charset="0"/>
              <a:cs typeface="Arial" panose="020B0604020202020204" pitchFamily="34" charset="0"/>
            </a:endParaRPr>
          </a:p>
          <a:p>
            <a:pPr algn="just"/>
            <a:r>
              <a:rPr lang="tr-TR" sz="2000" b="1" dirty="0" smtClean="0">
                <a:latin typeface="Arial" panose="020B0604020202020204" pitchFamily="34" charset="0"/>
                <a:cs typeface="Arial" panose="020B0604020202020204" pitchFamily="34" charset="0"/>
              </a:rPr>
              <a:t>DANIŞMANLIK HİZMETLERİNİN BAKANLIKÇA UYGUN GÖRÜLEN DANIŞMANLARDAN VEYA EN AZ DOKTOR UNVANINA SAHİP KİŞİLERDEN ALINMASI GEREKİR. </a:t>
            </a:r>
            <a:endParaRPr lang="tr-TR" sz="2000"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0699"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686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0509"/>
            <a:ext cx="8306109"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2411760" y="620688"/>
            <a:ext cx="5497797" cy="584775"/>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UR-GE ÖZET </a:t>
            </a:r>
            <a:r>
              <a:rPr lang="tr-TR" sz="3200" b="1" dirty="0" smtClean="0">
                <a:solidFill>
                  <a:srgbClr val="C00000"/>
                </a:solidFill>
                <a:latin typeface="Arial" panose="020B0604020202020204" pitchFamily="34" charset="0"/>
                <a:cs typeface="Arial" panose="020B0604020202020204" pitchFamily="34" charset="0"/>
              </a:rPr>
              <a:t>TABLO</a:t>
            </a:r>
            <a:endParaRPr lang="tr-TR" sz="3200" b="1" dirty="0">
              <a:solidFill>
                <a:srgbClr val="C00000"/>
              </a:solidFill>
              <a:latin typeface="Arial" panose="020B0604020202020204" pitchFamily="34" charset="0"/>
              <a:cs typeface="Arial" panose="020B0604020202020204" pitchFamily="34" charset="0"/>
            </a:endParaRPr>
          </a:p>
        </p:txBody>
      </p:sp>
      <p:sp>
        <p:nvSpPr>
          <p:cNvPr id="4" name="Dikdörtgen 3"/>
          <p:cNvSpPr/>
          <p:nvPr/>
        </p:nvSpPr>
        <p:spPr>
          <a:xfrm>
            <a:off x="323528" y="4869160"/>
            <a:ext cx="8738157" cy="1323439"/>
          </a:xfrm>
          <a:prstGeom prst="rect">
            <a:avLst/>
          </a:prstGeom>
        </p:spPr>
        <p:txBody>
          <a:bodyPr wrap="square">
            <a:spAutoFit/>
          </a:bodyPr>
          <a:lstStyle/>
          <a:p>
            <a:pPr algn="just"/>
            <a:r>
              <a:rPr lang="tr-TR" sz="1600" b="1" dirty="0" smtClean="0">
                <a:latin typeface="Arial" panose="020B0604020202020204" pitchFamily="34" charset="0"/>
                <a:cs typeface="Arial" panose="020B0604020202020204" pitchFamily="34" charset="0"/>
              </a:rPr>
              <a:t>24/5/2006 </a:t>
            </a:r>
            <a:r>
              <a:rPr lang="tr-TR" sz="1600" b="1" dirty="0">
                <a:latin typeface="Arial" panose="020B0604020202020204" pitchFamily="34" charset="0"/>
                <a:cs typeface="Arial" panose="020B0604020202020204" pitchFamily="34" charset="0"/>
              </a:rPr>
              <a:t>tarihli ve 26177 sayılı Resmî </a:t>
            </a:r>
            <a:r>
              <a:rPr lang="tr-TR" sz="1600" b="1" dirty="0" err="1">
                <a:latin typeface="Arial" panose="020B0604020202020204" pitchFamily="34" charset="0"/>
                <a:cs typeface="Arial" panose="020B0604020202020204" pitchFamily="34" charset="0"/>
              </a:rPr>
              <a:t>Gazete’de</a:t>
            </a:r>
            <a:r>
              <a:rPr lang="tr-TR" sz="1600" b="1" dirty="0">
                <a:latin typeface="Arial" panose="020B0604020202020204" pitchFamily="34" charset="0"/>
                <a:cs typeface="Arial" panose="020B0604020202020204" pitchFamily="34" charset="0"/>
              </a:rPr>
              <a:t> yayımlanan Türk Ürünlerinin Yurtdışında Markalaşması, Türk Malı İmajının Yerleştirilmesi ve </a:t>
            </a:r>
            <a:r>
              <a:rPr lang="tr-TR" sz="1600" b="1" dirty="0" err="1">
                <a:latin typeface="Arial" panose="020B0604020202020204" pitchFamily="34" charset="0"/>
                <a:cs typeface="Arial" panose="020B0604020202020204" pitchFamily="34" charset="0"/>
              </a:rPr>
              <a:t>Turquality</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nin</a:t>
            </a:r>
            <a:r>
              <a:rPr lang="tr-TR" sz="1600" b="1" dirty="0">
                <a:latin typeface="Arial" panose="020B0604020202020204" pitchFamily="34" charset="0"/>
                <a:cs typeface="Arial" panose="020B0604020202020204" pitchFamily="34" charset="0"/>
              </a:rPr>
              <a:t> Desteklenmesi Hakkında Tebliğ (Tebliğ No: 2006/4) çerçevesinde destek kapsamına alınmış olan şirketler (harcama yetkisi alanlar dahil) bu Tebliğ hükümlerinden yararlanamazlar</a:t>
            </a:r>
            <a:r>
              <a:rPr lang="tr-TR" sz="1600" dirty="0">
                <a:latin typeface="Arial" panose="020B0604020202020204" pitchFamily="34" charset="0"/>
                <a:cs typeface="Arial" panose="020B0604020202020204" pitchFamily="34" charset="0"/>
              </a:rPr>
              <a:t>. </a:t>
            </a:r>
          </a:p>
        </p:txBody>
      </p:sp>
      <p:pic>
        <p:nvPicPr>
          <p:cNvPr id="5" name="Picture 7" descr="http://www.igeme.com.tr/wp-content/uploads/2015/08/igeme_urge-destekleri-880x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997183"/>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66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1115616" y="828215"/>
            <a:ext cx="6912768" cy="584775"/>
          </a:xfrm>
          <a:prstGeom prst="rect">
            <a:avLst/>
          </a:prstGeom>
          <a:noFill/>
        </p:spPr>
        <p:txBody>
          <a:bodyPr wrap="squar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MALİYET BİLGİLERİ </a:t>
            </a:r>
            <a:endParaRPr lang="tr-TR" sz="3200" b="1" dirty="0">
              <a:solidFill>
                <a:srgbClr val="C00000"/>
              </a:solidFill>
              <a:latin typeface="Arial" panose="020B0604020202020204" pitchFamily="34" charset="0"/>
              <a:cs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887659409"/>
              </p:ext>
            </p:extLst>
          </p:nvPr>
        </p:nvGraphicFramePr>
        <p:xfrm>
          <a:off x="631938" y="1556792"/>
          <a:ext cx="7880123" cy="3865648"/>
        </p:xfrm>
        <a:graphic>
          <a:graphicData uri="http://schemas.openxmlformats.org/drawingml/2006/table">
            <a:tbl>
              <a:tblPr firstRow="1" bandRow="1">
                <a:tableStyleId>{5C22544A-7EE6-4342-B048-85BDC9FD1C3A}</a:tableStyleId>
              </a:tblPr>
              <a:tblGrid>
                <a:gridCol w="2048044"/>
                <a:gridCol w="1148237"/>
                <a:gridCol w="4683842"/>
              </a:tblGrid>
              <a:tr h="499415">
                <a:tc>
                  <a:txBody>
                    <a:bodyPr/>
                    <a:lstStyle/>
                    <a:p>
                      <a:pPr algn="ctr"/>
                      <a:r>
                        <a:rPr lang="tr-TR" sz="1500" dirty="0" smtClean="0">
                          <a:latin typeface="Arial" panose="020B0604020202020204" pitchFamily="34" charset="0"/>
                          <a:cs typeface="Arial" panose="020B0604020202020204" pitchFamily="34" charset="0"/>
                        </a:rPr>
                        <a:t>Faaliyetler</a:t>
                      </a:r>
                      <a:endParaRPr lang="tr-TR" sz="1500" dirty="0">
                        <a:latin typeface="Arial" panose="020B0604020202020204" pitchFamily="34" charset="0"/>
                        <a:cs typeface="Arial" panose="020B0604020202020204" pitchFamily="34" charset="0"/>
                      </a:endParaRPr>
                    </a:p>
                  </a:txBody>
                  <a:tcPr anchor="ctr"/>
                </a:tc>
                <a:tc>
                  <a:txBody>
                    <a:bodyPr/>
                    <a:lstStyle/>
                    <a:p>
                      <a:pPr algn="ctr"/>
                      <a:r>
                        <a:rPr lang="tr-TR" sz="1500" dirty="0" smtClean="0">
                          <a:latin typeface="Arial" panose="020B0604020202020204" pitchFamily="34" charset="0"/>
                          <a:cs typeface="Arial" panose="020B0604020202020204" pitchFamily="34" charset="0"/>
                        </a:rPr>
                        <a:t>Devlet Desteği</a:t>
                      </a:r>
                      <a:endParaRPr lang="tr-TR" sz="1500" dirty="0">
                        <a:latin typeface="Arial" panose="020B0604020202020204" pitchFamily="34" charset="0"/>
                        <a:cs typeface="Arial" panose="020B0604020202020204" pitchFamily="34" charset="0"/>
                      </a:endParaRPr>
                    </a:p>
                  </a:txBody>
                  <a:tcPr anchor="ctr"/>
                </a:tc>
                <a:tc>
                  <a:txBody>
                    <a:bodyPr/>
                    <a:lstStyle/>
                    <a:p>
                      <a:pPr algn="ctr"/>
                      <a:r>
                        <a:rPr lang="tr-TR" sz="1500" dirty="0" smtClean="0">
                          <a:latin typeface="Arial" panose="020B0604020202020204" pitchFamily="34" charset="0"/>
                          <a:cs typeface="Arial" panose="020B0604020202020204" pitchFamily="34" charset="0"/>
                        </a:rPr>
                        <a:t>Açıklama</a:t>
                      </a:r>
                      <a:endParaRPr lang="tr-TR" sz="1500" dirty="0">
                        <a:latin typeface="Arial" panose="020B0604020202020204" pitchFamily="34" charset="0"/>
                        <a:cs typeface="Arial" panose="020B0604020202020204" pitchFamily="34" charset="0"/>
                      </a:endParaRPr>
                    </a:p>
                  </a:txBody>
                  <a:tcPr anchor="ctr"/>
                </a:tc>
              </a:tr>
              <a:tr h="566318">
                <a:tc>
                  <a:txBody>
                    <a:bodyPr/>
                    <a:lstStyle/>
                    <a:p>
                      <a:r>
                        <a:rPr lang="tr-TR" sz="1200" b="1" dirty="0" smtClean="0">
                          <a:latin typeface="Arial" panose="020B0604020202020204" pitchFamily="34" charset="0"/>
                          <a:cs typeface="Arial" panose="020B0604020202020204" pitchFamily="34" charset="0"/>
                        </a:rPr>
                        <a:t>İhtiyaç Analizi</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r>
                        <a:rPr lang="tr-TR" sz="1200" b="1" dirty="0" smtClean="0">
                          <a:latin typeface="Arial" panose="020B0604020202020204" pitchFamily="34" charset="0"/>
                          <a:cs typeface="Arial" panose="020B0604020202020204" pitchFamily="34" charset="0"/>
                        </a:rPr>
                        <a:t>Kalan %25</a:t>
                      </a:r>
                      <a:r>
                        <a:rPr lang="tr-TR" sz="1200" b="1" baseline="0" dirty="0" smtClean="0">
                          <a:latin typeface="Arial" panose="020B0604020202020204" pitchFamily="34" charset="0"/>
                          <a:cs typeface="Arial" panose="020B0604020202020204" pitchFamily="34" charset="0"/>
                        </a:rPr>
                        <a:t> Birliğimiz Tarafından Karşılanacak </a:t>
                      </a:r>
                      <a:endParaRPr lang="tr-TR" sz="1200" b="1" dirty="0">
                        <a:latin typeface="Arial" panose="020B0604020202020204" pitchFamily="34" charset="0"/>
                        <a:cs typeface="Arial" panose="020B0604020202020204" pitchFamily="34" charset="0"/>
                      </a:endParaRPr>
                    </a:p>
                  </a:txBody>
                  <a:tcPr anchor="ctr"/>
                </a:tc>
              </a:tr>
              <a:tr h="566318">
                <a:tc>
                  <a:txBody>
                    <a:bodyPr/>
                    <a:lstStyle/>
                    <a:p>
                      <a:r>
                        <a:rPr lang="tr-TR" sz="1200" b="1" dirty="0" smtClean="0">
                          <a:latin typeface="Arial" panose="020B0604020202020204" pitchFamily="34" charset="0"/>
                          <a:cs typeface="Arial" panose="020B0604020202020204" pitchFamily="34" charset="0"/>
                        </a:rPr>
                        <a:t>Eğitimler</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Kalan %25</a:t>
                      </a:r>
                      <a:r>
                        <a:rPr lang="tr-TR" sz="1200" b="1" baseline="0" dirty="0" smtClean="0">
                          <a:latin typeface="Arial" panose="020B0604020202020204" pitchFamily="34" charset="0"/>
                          <a:cs typeface="Arial" panose="020B0604020202020204" pitchFamily="34" charset="0"/>
                        </a:rPr>
                        <a:t> Birliğimiz Tarafından Karşılanacak </a:t>
                      </a:r>
                      <a:endParaRPr lang="tr-TR" sz="1200" b="1" dirty="0" smtClean="0">
                        <a:latin typeface="Arial" panose="020B0604020202020204" pitchFamily="34" charset="0"/>
                        <a:cs typeface="Arial" panose="020B0604020202020204" pitchFamily="34" charset="0"/>
                      </a:endParaRPr>
                    </a:p>
                  </a:txBody>
                  <a:tcPr anchor="ctr"/>
                </a:tc>
              </a:tr>
              <a:tr h="809027">
                <a:tc>
                  <a:txBody>
                    <a:bodyPr/>
                    <a:lstStyle/>
                    <a:p>
                      <a:r>
                        <a:rPr lang="tr-TR" sz="1200" b="1" dirty="0" smtClean="0">
                          <a:latin typeface="Arial" panose="020B0604020202020204" pitchFamily="34" charset="0"/>
                          <a:cs typeface="Arial" panose="020B0604020202020204" pitchFamily="34" charset="0"/>
                        </a:rPr>
                        <a:t>Yurtdışı Pazarlama</a:t>
                      </a:r>
                      <a:r>
                        <a:rPr lang="tr-TR" sz="1200" b="1" baseline="0" dirty="0" smtClean="0">
                          <a:latin typeface="Arial" panose="020B0604020202020204" pitchFamily="34" charset="0"/>
                          <a:cs typeface="Arial" panose="020B0604020202020204" pitchFamily="34" charset="0"/>
                        </a:rPr>
                        <a:t> Faaliyetleri </a:t>
                      </a:r>
                      <a:r>
                        <a:rPr lang="tr-TR" sz="1200" b="1" baseline="0" dirty="0" smtClean="0">
                          <a:solidFill>
                            <a:srgbClr val="FF0000"/>
                          </a:solidFill>
                          <a:latin typeface="Arial" panose="020B0604020202020204" pitchFamily="34" charset="0"/>
                          <a:cs typeface="Arial" panose="020B0604020202020204" pitchFamily="34" charset="0"/>
                        </a:rPr>
                        <a:t>*</a:t>
                      </a:r>
                      <a:endParaRPr lang="tr-TR" sz="1200" b="1" dirty="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r>
                        <a:rPr lang="tr-TR" sz="1200" b="1" dirty="0" smtClean="0">
                          <a:latin typeface="Arial" panose="020B0604020202020204" pitchFamily="34" charset="0"/>
                          <a:cs typeface="Arial" panose="020B0604020202020204" pitchFamily="34" charset="0"/>
                        </a:rPr>
                        <a:t>Ön Finansmanı</a:t>
                      </a:r>
                      <a:r>
                        <a:rPr lang="tr-TR" sz="1200" b="1" baseline="0" dirty="0" smtClean="0">
                          <a:latin typeface="Arial" panose="020B0604020202020204" pitchFamily="34" charset="0"/>
                          <a:cs typeface="Arial" panose="020B0604020202020204" pitchFamily="34" charset="0"/>
                        </a:rPr>
                        <a:t> Birliğimiz Tarafından Yapılacak, Kalan %25 Firmalarca Karşılanacak </a:t>
                      </a:r>
                      <a:endParaRPr lang="tr-TR" sz="1200" b="1" dirty="0">
                        <a:latin typeface="Arial" panose="020B0604020202020204" pitchFamily="34" charset="0"/>
                        <a:cs typeface="Arial" panose="020B0604020202020204" pitchFamily="34" charset="0"/>
                      </a:endParaRPr>
                    </a:p>
                  </a:txBody>
                  <a:tcPr anchor="ctr"/>
                </a:tc>
              </a:tr>
              <a:tr h="809027">
                <a:tc>
                  <a:txBody>
                    <a:bodyPr/>
                    <a:lstStyle/>
                    <a:p>
                      <a:r>
                        <a:rPr lang="tr-TR" sz="1200" b="1" dirty="0" smtClean="0">
                          <a:latin typeface="Arial" panose="020B0604020202020204" pitchFamily="34" charset="0"/>
                          <a:cs typeface="Arial" panose="020B0604020202020204" pitchFamily="34" charset="0"/>
                        </a:rPr>
                        <a:t>Danışmanlık  (Toplu)</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%75</a:t>
                      </a:r>
                      <a:endParaRPr lang="tr-TR" sz="12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Ön Finansmanı</a:t>
                      </a:r>
                      <a:r>
                        <a:rPr lang="tr-TR" sz="1200" b="1" baseline="0" dirty="0" smtClean="0">
                          <a:latin typeface="Arial" panose="020B0604020202020204" pitchFamily="34" charset="0"/>
                          <a:cs typeface="Arial" panose="020B0604020202020204" pitchFamily="34" charset="0"/>
                        </a:rPr>
                        <a:t> Birliğimiz Tarafından Yapılacak,</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baseline="0" dirty="0" smtClean="0">
                          <a:latin typeface="Arial" panose="020B0604020202020204" pitchFamily="34" charset="0"/>
                          <a:cs typeface="Arial" panose="020B0604020202020204" pitchFamily="34" charset="0"/>
                        </a:rPr>
                        <a:t>Kalan %25 Firmalarca Karşılanacak </a:t>
                      </a:r>
                      <a:endParaRPr lang="tr-TR" sz="1200" b="1" dirty="0" smtClean="0">
                        <a:latin typeface="Arial" panose="020B0604020202020204" pitchFamily="34" charset="0"/>
                        <a:cs typeface="Arial" panose="020B0604020202020204" pitchFamily="34" charset="0"/>
                      </a:endParaRPr>
                    </a:p>
                  </a:txBody>
                  <a:tcPr anchor="ctr"/>
                </a:tc>
              </a:tr>
              <a:tr h="566318">
                <a:tc>
                  <a:txBody>
                    <a:bodyPr/>
                    <a:lstStyle/>
                    <a:p>
                      <a:r>
                        <a:rPr lang="tr-TR" sz="1200" b="1" dirty="0" smtClean="0">
                          <a:latin typeface="Arial" panose="020B0604020202020204" pitchFamily="34" charset="0"/>
                          <a:cs typeface="Arial" panose="020B0604020202020204" pitchFamily="34" charset="0"/>
                        </a:rPr>
                        <a:t>Danışmanlık (Bireysel)</a:t>
                      </a:r>
                      <a:endParaRPr lang="tr-TR" sz="1200" b="1" dirty="0">
                        <a:latin typeface="Arial" panose="020B0604020202020204" pitchFamily="34" charset="0"/>
                        <a:cs typeface="Arial" panose="020B0604020202020204" pitchFamily="34" charset="0"/>
                      </a:endParaRPr>
                    </a:p>
                  </a:txBody>
                  <a:tcPr anchor="ctr"/>
                </a:tc>
                <a:tc>
                  <a:txBody>
                    <a:bodyPr/>
                    <a:lstStyle/>
                    <a:p>
                      <a:pPr algn="ctr"/>
                      <a:r>
                        <a:rPr lang="tr-TR" sz="1200" b="1" dirty="0" smtClean="0">
                          <a:latin typeface="Arial" panose="020B0604020202020204" pitchFamily="34" charset="0"/>
                          <a:cs typeface="Arial" panose="020B0604020202020204" pitchFamily="34" charset="0"/>
                        </a:rPr>
                        <a:t>%70</a:t>
                      </a:r>
                      <a:endParaRPr lang="tr-TR" sz="1200" b="1"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cs typeface="Arial" panose="020B0604020202020204" pitchFamily="34" charset="0"/>
                        </a:rPr>
                        <a:t>Tüm ödemeler firma</a:t>
                      </a:r>
                      <a:r>
                        <a:rPr lang="tr-TR" sz="1200" b="1" baseline="0" dirty="0" smtClean="0">
                          <a:latin typeface="Arial" panose="020B0604020202020204" pitchFamily="34" charset="0"/>
                          <a:cs typeface="Arial" panose="020B0604020202020204" pitchFamily="34" charset="0"/>
                        </a:rPr>
                        <a:t> Tarafından Yapılacak</a:t>
                      </a:r>
                      <a:endParaRPr lang="tr-TR" sz="1200" b="1" dirty="0" smtClean="0">
                        <a:latin typeface="Arial" panose="020B0604020202020204" pitchFamily="34" charset="0"/>
                        <a:cs typeface="Arial" panose="020B0604020202020204" pitchFamily="34" charset="0"/>
                      </a:endParaRPr>
                    </a:p>
                  </a:txBody>
                  <a:tcPr anchor="ctr"/>
                </a:tc>
              </a:tr>
            </a:tbl>
          </a:graphicData>
        </a:graphic>
      </p:graphicFrame>
      <p:sp>
        <p:nvSpPr>
          <p:cNvPr id="4" name="Dikdörtgen 3"/>
          <p:cNvSpPr/>
          <p:nvPr/>
        </p:nvSpPr>
        <p:spPr>
          <a:xfrm>
            <a:off x="827584" y="5517232"/>
            <a:ext cx="7952131" cy="1200329"/>
          </a:xfrm>
          <a:prstGeom prst="rect">
            <a:avLst/>
          </a:prstGeom>
        </p:spPr>
        <p:txBody>
          <a:bodyPr wrap="square">
            <a:spAutoFit/>
          </a:bodyPr>
          <a:lstStyle/>
          <a:p>
            <a:pPr lvl="0"/>
            <a:r>
              <a:rPr lang="tr-TR" b="1" dirty="0">
                <a:solidFill>
                  <a:srgbClr val="FF0000"/>
                </a:solidFill>
              </a:rPr>
              <a:t>* </a:t>
            </a:r>
            <a:r>
              <a:rPr lang="tr-TR" sz="2400" b="1" dirty="0">
                <a:latin typeface="Arial" panose="020B0604020202020204" pitchFamily="34" charset="0"/>
                <a:cs typeface="Arial" panose="020B0604020202020204" pitchFamily="34" charset="0"/>
              </a:rPr>
              <a:t>Yurtdışı Pazarlama Faaliyetlerine firmadan sigortalı olarak çalışan ve firma ortağı konumundaki 2 temsilci katılabilmektedir.</a:t>
            </a:r>
            <a:endParaRPr lang="tr-TR" sz="2400" dirty="0">
              <a:latin typeface="Arial" panose="020B0604020202020204" pitchFamily="34" charset="0"/>
              <a:cs typeface="Arial" panose="020B0604020202020204" pitchFamily="34" charset="0"/>
            </a:endParaRPr>
          </a:p>
        </p:txBody>
      </p:sp>
      <p:pic>
        <p:nvPicPr>
          <p:cNvPr id="5"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32656"/>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988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13586" y="3140968"/>
            <a:ext cx="8928992"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4000" b="1" dirty="0" smtClean="0">
              <a:ln w="11430"/>
              <a:solidFill>
                <a:srgbClr val="1F497D">
                  <a:lumMod val="75000"/>
                </a:srgbClr>
              </a:solidFill>
              <a:effectLst>
                <a:outerShdw blurRad="50800" dist="39000" dir="5460000" algn="tl">
                  <a:srgbClr val="000000">
                    <a:alpha val="38000"/>
                  </a:srgbClr>
                </a:outerShdw>
              </a:effectLst>
            </a:endParaRPr>
          </a:p>
          <a:p>
            <a:pPr algn="ctr">
              <a:defRPr/>
            </a:pPr>
            <a:r>
              <a:rPr lang="tr-TR" sz="4000" b="1" dirty="0" smtClean="0">
                <a:ln w="11430"/>
                <a:solidFill>
                  <a:srgbClr val="1F497D">
                    <a:lumMod val="75000"/>
                  </a:srgbClr>
                </a:solidFill>
                <a:effectLst>
                  <a:outerShdw blurRad="50800" dist="39000" dir="5460000" algn="tl">
                    <a:srgbClr val="000000">
                      <a:alpha val="38000"/>
                    </a:srgbClr>
                  </a:outerShdw>
                </a:effectLst>
              </a:rPr>
              <a:t>TEŞEKKÜRLER</a:t>
            </a:r>
            <a:endParaRPr lang="tr-TR" sz="3200" b="1" u="sng" dirty="0">
              <a:ln w="11430"/>
              <a:solidFill>
                <a:srgbClr val="1F497D">
                  <a:lumMod val="75000"/>
                </a:srgbClr>
              </a:solidFill>
              <a:effectLst>
                <a:outerShdw blurRad="50800" dist="39000" dir="5460000" algn="tl">
                  <a:srgbClr val="000000">
                    <a:alpha val="38000"/>
                  </a:srgbClr>
                </a:outerShdw>
              </a:effectLst>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24" y="4581128"/>
            <a:ext cx="51514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http://www.igeme.com.tr/wp-content/uploads/2015/08/igeme_urge-destekleri-880x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661248"/>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pic>
        <p:nvPicPr>
          <p:cNvPr id="1027" name="Resim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687" y="2348880"/>
            <a:ext cx="36052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1214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332656"/>
            <a:ext cx="8352928" cy="5477994"/>
          </a:xfrm>
        </p:spPr>
        <p:txBody>
          <a:bodyPr>
            <a:noAutofit/>
          </a:bodyPr>
          <a:lstStyle/>
          <a:p>
            <a:pPr>
              <a:lnSpc>
                <a:spcPct val="115000"/>
              </a:lnSpc>
              <a:spcAft>
                <a:spcPts val="1000"/>
              </a:spcAft>
            </a:pPr>
            <a:r>
              <a:rPr lang="tr-TR" sz="2800" u="sng" dirty="0">
                <a:solidFill>
                  <a:srgbClr val="C00000"/>
                </a:solidFill>
                <a:latin typeface="Arial"/>
                <a:ea typeface="Times New Roman"/>
              </a:rPr>
              <a:t>DESTEĞİN </a:t>
            </a:r>
            <a:r>
              <a:rPr lang="tr-TR" sz="2800" u="sng" dirty="0" smtClean="0">
                <a:solidFill>
                  <a:srgbClr val="C00000"/>
                </a:solidFill>
                <a:latin typeface="Arial"/>
                <a:ea typeface="Times New Roman"/>
              </a:rPr>
              <a:t>AMACI:</a:t>
            </a:r>
            <a:r>
              <a:rPr lang="tr-TR" sz="1600" u="sng" dirty="0" smtClean="0">
                <a:solidFill>
                  <a:schemeClr val="tx1"/>
                </a:solidFill>
                <a:latin typeface="Arial"/>
                <a:ea typeface="Times New Roman"/>
              </a:rPr>
              <a:t/>
            </a:r>
            <a:br>
              <a:rPr lang="tr-TR" sz="1600" u="sng" dirty="0" smtClean="0">
                <a:solidFill>
                  <a:schemeClr val="tx1"/>
                </a:solidFill>
                <a:latin typeface="Arial"/>
                <a:ea typeface="Times New Roman"/>
              </a:rPr>
            </a:br>
            <a:r>
              <a:rPr lang="tr-TR" sz="1700" dirty="0" smtClean="0">
                <a:solidFill>
                  <a:schemeClr val="tx1"/>
                </a:solidFill>
                <a:latin typeface="Arial"/>
                <a:ea typeface="Times New Roman"/>
              </a:rPr>
              <a:t>ULUSLARARASI </a:t>
            </a:r>
            <a:r>
              <a:rPr lang="tr-TR" sz="1700" dirty="0">
                <a:solidFill>
                  <a:schemeClr val="tx1"/>
                </a:solidFill>
                <a:latin typeface="Arial"/>
                <a:ea typeface="Times New Roman"/>
              </a:rPr>
              <a:t>REKABETÇİLİĞİN GELİŞTİRİLMESİNİN DESTEKLENMESİ (UR- GE) TEBLİĞİ’NİN AMACI; ŞİRKETLERİN ULUSLARARASI REKABET GÜÇLERİNİN GELİŞTİRİLMESİNE </a:t>
            </a:r>
            <a:r>
              <a:rPr lang="tr-TR" sz="1700" dirty="0" smtClean="0">
                <a:solidFill>
                  <a:schemeClr val="tx1"/>
                </a:solidFill>
                <a:latin typeface="Arial"/>
                <a:ea typeface="Times New Roman"/>
              </a:rPr>
              <a:t>YÖNELİK </a:t>
            </a:r>
            <a:r>
              <a:rPr lang="tr-TR" sz="1700" dirty="0">
                <a:solidFill>
                  <a:schemeClr val="tx1"/>
                </a:solidFill>
                <a:latin typeface="Arial"/>
                <a:ea typeface="Times New Roman"/>
              </a:rPr>
              <a:t>ŞİRKETLER, İŞBİRLİĞİ </a:t>
            </a:r>
            <a:r>
              <a:rPr lang="tr-TR" sz="1700" dirty="0" smtClean="0">
                <a:solidFill>
                  <a:schemeClr val="tx1"/>
                </a:solidFill>
                <a:latin typeface="Arial"/>
                <a:ea typeface="Times New Roman"/>
              </a:rPr>
              <a:t>KURULUŞLARI VE </a:t>
            </a:r>
            <a:r>
              <a:rPr lang="tr-TR" sz="1700" dirty="0">
                <a:solidFill>
                  <a:schemeClr val="tx1"/>
                </a:solidFill>
                <a:latin typeface="Arial"/>
                <a:ea typeface="Times New Roman"/>
              </a:rPr>
              <a:t>BAKANLIK TARAFINDAN GERÇEKLEŞTİRİLECEK FAALİYETLERE İLİŞKİN GİDERLERİN DESTEKLEME VE FİYAT İSTİKRAR FONU’NDAN (</a:t>
            </a:r>
            <a:r>
              <a:rPr lang="tr-TR" sz="1700" dirty="0" err="1">
                <a:solidFill>
                  <a:schemeClr val="tx1"/>
                </a:solidFill>
                <a:latin typeface="Arial"/>
                <a:ea typeface="Times New Roman"/>
              </a:rPr>
              <a:t>DFİF</a:t>
            </a:r>
            <a:r>
              <a:rPr lang="tr-TR" sz="1700" dirty="0">
                <a:solidFill>
                  <a:schemeClr val="tx1"/>
                </a:solidFill>
                <a:latin typeface="Arial"/>
                <a:ea typeface="Times New Roman"/>
              </a:rPr>
              <a:t>) </a:t>
            </a:r>
            <a:r>
              <a:rPr lang="tr-TR" sz="1700" dirty="0" smtClean="0">
                <a:solidFill>
                  <a:schemeClr val="tx1"/>
                </a:solidFill>
                <a:latin typeface="Arial"/>
                <a:ea typeface="Times New Roman"/>
              </a:rPr>
              <a:t>KARŞILANMASIDIR</a:t>
            </a:r>
            <a:r>
              <a:rPr lang="tr-TR" sz="1600" dirty="0" smtClean="0">
                <a:solidFill>
                  <a:schemeClr val="tx1"/>
                </a:solidFill>
                <a:latin typeface="Arial"/>
                <a:ea typeface="Times New Roman"/>
              </a:rPr>
              <a:t>.</a:t>
            </a:r>
            <a:br>
              <a:rPr lang="tr-TR" sz="1600" dirty="0" smtClean="0">
                <a:solidFill>
                  <a:schemeClr val="tx1"/>
                </a:solidFill>
                <a:latin typeface="Arial"/>
                <a:ea typeface="Times New Roman"/>
              </a:rPr>
            </a:br>
            <a:r>
              <a:rPr lang="tr-TR" sz="1600" dirty="0">
                <a:solidFill>
                  <a:schemeClr val="tx1"/>
                </a:solidFill>
                <a:latin typeface="Arial"/>
                <a:ea typeface="Times New Roman"/>
              </a:rPr>
              <a:t/>
            </a:r>
            <a:br>
              <a:rPr lang="tr-TR" sz="1600" dirty="0">
                <a:solidFill>
                  <a:schemeClr val="tx1"/>
                </a:solidFill>
                <a:latin typeface="Arial"/>
                <a:ea typeface="Times New Roman"/>
              </a:rPr>
            </a:br>
            <a:r>
              <a:rPr lang="tr-TR" sz="2800" u="sng" dirty="0">
                <a:solidFill>
                  <a:srgbClr val="C00000"/>
                </a:solidFill>
                <a:latin typeface="Arial"/>
                <a:ea typeface="Times New Roman"/>
              </a:rPr>
              <a:t>YARARLANANLAR: </a:t>
            </a:r>
            <a:r>
              <a:rPr lang="tr-TR" sz="1600" dirty="0" smtClean="0">
                <a:solidFill>
                  <a:schemeClr val="tx1"/>
                </a:solidFill>
                <a:latin typeface="Arial"/>
                <a:ea typeface="Times New Roman"/>
              </a:rPr>
              <a:t/>
            </a:r>
            <a:br>
              <a:rPr lang="tr-TR" sz="1600" dirty="0" smtClean="0">
                <a:solidFill>
                  <a:schemeClr val="tx1"/>
                </a:solidFill>
                <a:latin typeface="Arial"/>
                <a:ea typeface="Times New Roman"/>
              </a:rPr>
            </a:br>
            <a:r>
              <a:rPr lang="tr-TR" sz="1700" dirty="0" smtClean="0">
                <a:solidFill>
                  <a:schemeClr val="tx1"/>
                </a:solidFill>
                <a:latin typeface="Arial"/>
                <a:ea typeface="Times New Roman"/>
              </a:rPr>
              <a:t>TÜRKİYE’DE </a:t>
            </a:r>
            <a:r>
              <a:rPr lang="tr-TR" sz="1700" dirty="0">
                <a:solidFill>
                  <a:schemeClr val="tx1"/>
                </a:solidFill>
                <a:latin typeface="Arial"/>
                <a:ea typeface="Times New Roman"/>
              </a:rPr>
              <a:t>SINAİ VE/VEYA TİCARİ FAALİYETTE BULUNAN VEYA YAZILIM SEKTÖRÜNDE </a:t>
            </a:r>
            <a:r>
              <a:rPr lang="tr-TR" sz="1700" dirty="0" smtClean="0">
                <a:solidFill>
                  <a:schemeClr val="tx1"/>
                </a:solidFill>
                <a:latin typeface="Arial"/>
                <a:ea typeface="Times New Roman"/>
              </a:rPr>
              <a:t>İŞTİGAL EDEN </a:t>
            </a:r>
            <a:r>
              <a:rPr lang="tr-TR" sz="1700" dirty="0">
                <a:solidFill>
                  <a:schemeClr val="tx1"/>
                </a:solidFill>
                <a:latin typeface="Arial"/>
                <a:ea typeface="Times New Roman"/>
              </a:rPr>
              <a:t>ŞİRKETLER, İŞBİRLİĞİ </a:t>
            </a:r>
            <a:r>
              <a:rPr lang="tr-TR" sz="1700" dirty="0" smtClean="0">
                <a:solidFill>
                  <a:schemeClr val="tx1"/>
                </a:solidFill>
                <a:latin typeface="Arial"/>
                <a:ea typeface="Times New Roman"/>
              </a:rPr>
              <a:t>KURULUŞLARI </a:t>
            </a:r>
            <a:r>
              <a:rPr lang="tr-TR" sz="1700" dirty="0">
                <a:solidFill>
                  <a:schemeClr val="tx1"/>
                </a:solidFill>
                <a:latin typeface="Arial"/>
                <a:ea typeface="Times New Roman"/>
              </a:rPr>
              <a:t>(İHRACATÇI BİRLİKLERİ, TİCARET VE </a:t>
            </a:r>
            <a:r>
              <a:rPr lang="tr-TR" sz="1700" dirty="0" smtClean="0">
                <a:solidFill>
                  <a:schemeClr val="tx1"/>
                </a:solidFill>
                <a:latin typeface="Arial"/>
                <a:ea typeface="Times New Roman"/>
              </a:rPr>
              <a:t>SANAYİ </a:t>
            </a:r>
            <a:r>
              <a:rPr lang="tr-TR" sz="1700" dirty="0">
                <a:solidFill>
                  <a:schemeClr val="tx1"/>
                </a:solidFill>
                <a:latin typeface="Arial"/>
                <a:ea typeface="Times New Roman"/>
              </a:rPr>
              <a:t>ODALARI, </a:t>
            </a:r>
            <a:r>
              <a:rPr lang="tr-TR" sz="1700" dirty="0" smtClean="0">
                <a:solidFill>
                  <a:schemeClr val="tx1"/>
                </a:solidFill>
                <a:latin typeface="Arial"/>
                <a:ea typeface="Times New Roman"/>
              </a:rPr>
              <a:t>tim-</a:t>
            </a:r>
            <a:r>
              <a:rPr lang="tr-TR" sz="1700" dirty="0" err="1" smtClean="0">
                <a:solidFill>
                  <a:schemeClr val="tx1"/>
                </a:solidFill>
                <a:latin typeface="Arial"/>
                <a:ea typeface="Times New Roman"/>
              </a:rPr>
              <a:t>tobb</a:t>
            </a:r>
            <a:r>
              <a:rPr lang="tr-TR" sz="1700" dirty="0" smtClean="0">
                <a:solidFill>
                  <a:schemeClr val="tx1"/>
                </a:solidFill>
                <a:latin typeface="Arial"/>
                <a:ea typeface="Times New Roman"/>
              </a:rPr>
              <a:t>, </a:t>
            </a:r>
            <a:r>
              <a:rPr lang="tr-TR" sz="1700" dirty="0" err="1" smtClean="0">
                <a:solidFill>
                  <a:schemeClr val="tx1"/>
                </a:solidFill>
                <a:latin typeface="Arial"/>
                <a:ea typeface="Times New Roman"/>
              </a:rPr>
              <a:t>deik</a:t>
            </a:r>
            <a:r>
              <a:rPr lang="tr-TR" sz="1700" dirty="0" smtClean="0">
                <a:solidFill>
                  <a:schemeClr val="tx1"/>
                </a:solidFill>
                <a:latin typeface="Arial"/>
                <a:ea typeface="Times New Roman"/>
              </a:rPr>
              <a:t>, TEKNOLOJİ GELİŞTİRME BÖLGELERİ, TİCARET BORSALARI, ORGANİZE SANAYİ BÖLGELERİ</a:t>
            </a:r>
            <a:r>
              <a:rPr lang="tr-TR" sz="1700" dirty="0">
                <a:solidFill>
                  <a:schemeClr val="tx1"/>
                </a:solidFill>
                <a:latin typeface="Arial"/>
                <a:ea typeface="Times New Roman"/>
              </a:rPr>
              <a:t>, ENDÜSTRİ BÖLGELERİ, SDŞ’LER, ÜRETİCİ DERNEKLERİ, VB</a:t>
            </a:r>
            <a:r>
              <a:rPr lang="tr-TR" sz="1700" dirty="0" smtClean="0">
                <a:solidFill>
                  <a:schemeClr val="tx1"/>
                </a:solidFill>
                <a:latin typeface="Arial"/>
                <a:ea typeface="Times New Roman"/>
              </a:rPr>
              <a:t>.)</a:t>
            </a:r>
            <a:br>
              <a:rPr lang="tr-TR" sz="1700" dirty="0" smtClean="0">
                <a:solidFill>
                  <a:schemeClr val="tx1"/>
                </a:solidFill>
                <a:latin typeface="Arial"/>
                <a:ea typeface="Times New Roman"/>
              </a:rPr>
            </a:br>
            <a:r>
              <a:rPr lang="tr-TR" sz="1600" dirty="0" smtClean="0">
                <a:solidFill>
                  <a:schemeClr val="tx1"/>
                </a:solidFill>
                <a:latin typeface="Arial"/>
                <a:ea typeface="Times New Roman"/>
              </a:rPr>
              <a:t/>
            </a:r>
            <a:br>
              <a:rPr lang="tr-TR" sz="1600" dirty="0" smtClean="0">
                <a:solidFill>
                  <a:schemeClr val="tx1"/>
                </a:solidFill>
                <a:latin typeface="Arial"/>
                <a:ea typeface="Times New Roman"/>
              </a:rPr>
            </a:br>
            <a:r>
              <a:rPr lang="tr-TR" sz="2800" u="sng" dirty="0">
                <a:solidFill>
                  <a:srgbClr val="C00000"/>
                </a:solidFill>
                <a:latin typeface="Arial"/>
                <a:ea typeface="Times New Roman"/>
              </a:rPr>
              <a:t>BAŞVURU MERCİİ:</a:t>
            </a:r>
            <a:r>
              <a:rPr lang="tr-TR" sz="1600" dirty="0">
                <a:solidFill>
                  <a:schemeClr val="tx1"/>
                </a:solidFill>
                <a:latin typeface="Times New Roman"/>
                <a:ea typeface="Calibri"/>
              </a:rPr>
              <a:t/>
            </a:r>
            <a:br>
              <a:rPr lang="tr-TR" sz="1600" dirty="0">
                <a:solidFill>
                  <a:schemeClr val="tx1"/>
                </a:solidFill>
                <a:latin typeface="Times New Roman"/>
                <a:ea typeface="Calibri"/>
              </a:rPr>
            </a:br>
            <a:r>
              <a:rPr lang="tr-TR" sz="1700" dirty="0">
                <a:solidFill>
                  <a:schemeClr val="tx1"/>
                </a:solidFill>
                <a:latin typeface="Arial"/>
                <a:ea typeface="Times New Roman"/>
              </a:rPr>
              <a:t>EKONOMİ BAKANLIĞI</a:t>
            </a:r>
            <a:r>
              <a:rPr lang="tr-TR" sz="1600" dirty="0">
                <a:solidFill>
                  <a:schemeClr val="tx1"/>
                </a:solidFill>
                <a:latin typeface="Times New Roman"/>
                <a:ea typeface="Calibri"/>
              </a:rPr>
              <a:t/>
            </a:r>
            <a:br>
              <a:rPr lang="tr-TR" sz="1600" dirty="0">
                <a:solidFill>
                  <a:schemeClr val="tx1"/>
                </a:solidFill>
                <a:latin typeface="Times New Roman"/>
                <a:ea typeface="Calibri"/>
              </a:rPr>
            </a:br>
            <a:endParaRPr lang="tr-TR" sz="1600" dirty="0">
              <a:solidFill>
                <a:schemeClr val="tx1"/>
              </a:solidFill>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730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6712"/>
            <a:ext cx="7915125" cy="18154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8" name="Picture 3"/>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tretch>
            <a:fillRect/>
          </a:stretch>
        </p:blipFill>
        <p:spPr bwMode="auto">
          <a:xfrm>
            <a:off x="914400" y="2233863"/>
            <a:ext cx="7772400" cy="2999873"/>
          </a:xfrm>
          <a:prstGeom prst="rect">
            <a:avLst/>
          </a:prstGeom>
          <a:solidFill>
            <a:schemeClr val="accent1"/>
          </a:solidFill>
          <a:ln>
            <a:noFill/>
          </a:ln>
        </p:spPr>
      </p:pic>
      <p:pic>
        <p:nvPicPr>
          <p:cNvPr id="4" name="Picture 7" descr="http://www.igeme.com.tr/wp-content/uploads/2015/08/igeme_urge-destekleri-880x2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7981" y="5997183"/>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23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46" r="9400"/>
          <a:stretch/>
        </p:blipFill>
        <p:spPr bwMode="auto">
          <a:xfrm>
            <a:off x="971600" y="260648"/>
            <a:ext cx="7056784" cy="33225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018071" y="3789040"/>
            <a:ext cx="7128792" cy="2986902"/>
          </a:xfrm>
          <a:prstGeom prst="rect">
            <a:avLst/>
          </a:prstGeom>
          <a:solidFill>
            <a:schemeClr val="accent3">
              <a:lumMod val="60000"/>
              <a:lumOff val="40000"/>
            </a:schemeClr>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5" name="Picture 7" descr="http://www.igeme.com.tr/wp-content/uploads/2015/08/igeme_urge-destekleri-880x26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188640"/>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281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501008"/>
            <a:ext cx="8352928" cy="285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
          <p:cNvSpPr>
            <a:spLocks noChangeAspect="1" noChangeArrowheads="1" noTextEdit="1"/>
          </p:cNvSpPr>
          <p:nvPr/>
        </p:nvSpPr>
        <p:spPr bwMode="auto">
          <a:xfrm>
            <a:off x="673815" y="404813"/>
            <a:ext cx="740497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404813"/>
            <a:ext cx="8136903" cy="3043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7" descr="http://www.igeme.com.tr/wp-content/uploads/2015/08/igeme_urge-destekleri-880x2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99718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466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467544" y="217704"/>
            <a:ext cx="8352928" cy="6338658"/>
          </a:xfrm>
          <a:prstGeom prst="rect">
            <a:avLst/>
          </a:prstGeom>
        </p:spPr>
        <p:txBody>
          <a:bodyPr wrap="square">
            <a:spAutoFit/>
          </a:bodyPr>
          <a:lstStyle/>
          <a:p>
            <a:pPr algn="just">
              <a:lnSpc>
                <a:spcPct val="115000"/>
              </a:lnSpc>
              <a:spcAft>
                <a:spcPts val="1000"/>
              </a:spcAft>
            </a:pPr>
            <a:r>
              <a:rPr lang="tr-TR" sz="3200" b="1" dirty="0" smtClean="0">
                <a:solidFill>
                  <a:srgbClr val="C00000"/>
                </a:solidFill>
                <a:latin typeface="Arial" panose="020B0604020202020204" pitchFamily="34" charset="0"/>
                <a:ea typeface="Calibri"/>
                <a:cs typeface="Arial" panose="020B0604020202020204" pitchFamily="34" charset="0"/>
              </a:rPr>
              <a:t>İŞBİRLİĞİ KURULUŞLARI </a:t>
            </a:r>
          </a:p>
          <a:p>
            <a:pPr algn="just">
              <a:lnSpc>
                <a:spcPct val="115000"/>
              </a:lnSpc>
              <a:spcAft>
                <a:spcPts val="1000"/>
              </a:spcAft>
            </a:pPr>
            <a:r>
              <a:rPr lang="tr-TR" b="1" dirty="0" smtClean="0">
                <a:latin typeface="Arial" panose="020B0604020202020204" pitchFamily="34" charset="0"/>
                <a:ea typeface="Calibri"/>
                <a:cs typeface="Arial" panose="020B0604020202020204" pitchFamily="34" charset="0"/>
              </a:rPr>
              <a:t>UR-GE DESTEKLERİ İÇİN HİBE BAŞVURUSU YAPABİLECEK İŞBİRLİĞİ KURULUŞLARI ŞUNLARDIR:</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İHRACATÇI BİRLİKLERİ,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İL SANAYİ/TİCARET ODALARI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TOBB, TİM, DEİK</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TEKNOLOJİ GELİŞTİRME BÖLGELERİ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ORGANİZE SANAYİ BÖLGELERİ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TİCARET BORSALARI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ENDÜSTRİ BÖLGELERİ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SEKTÖREL ÜRETİCİ DERNEKLERİ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SEKTÖREL DIŞ TİCARET ŞİRKETLERİ</a:t>
            </a:r>
          </a:p>
          <a:p>
            <a:pPr marL="342900" indent="-342900" algn="just">
              <a:lnSpc>
                <a:spcPct val="115000"/>
              </a:lnSpc>
              <a:spcAft>
                <a:spcPts val="1000"/>
              </a:spcAft>
              <a:buFont typeface="Arial" panose="020B0604020202020204" pitchFamily="34" charset="0"/>
              <a:buChar char="•"/>
            </a:pPr>
            <a:r>
              <a:rPr lang="tr-TR" b="1" dirty="0" smtClean="0">
                <a:latin typeface="Arial" panose="020B0604020202020204" pitchFamily="34" charset="0"/>
                <a:ea typeface="Calibri"/>
                <a:cs typeface="Arial" panose="020B0604020202020204" pitchFamily="34" charset="0"/>
              </a:rPr>
              <a:t>İMALATÇILARIN KURDUĞU DERNEK-BİRLİK VEYA KOOPERATİFLER</a:t>
            </a:r>
          </a:p>
          <a:p>
            <a:pPr algn="just">
              <a:lnSpc>
                <a:spcPct val="115000"/>
              </a:lnSpc>
              <a:spcAft>
                <a:spcPts val="1000"/>
              </a:spcAft>
            </a:pPr>
            <a:endParaRPr lang="tr-TR" dirty="0">
              <a:effectLst/>
              <a:latin typeface="Times New Roman"/>
              <a:ea typeface="Calibri"/>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5877272"/>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586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55576" y="1166843"/>
            <a:ext cx="8208912" cy="3970318"/>
          </a:xfrm>
          <a:prstGeom prst="rect">
            <a:avLst/>
          </a:prstGeom>
        </p:spPr>
        <p:txBody>
          <a:bodyPr wrap="square">
            <a:spAutoFit/>
          </a:bodyPr>
          <a:lstStyle/>
          <a:p>
            <a:r>
              <a:rPr lang="tr-TR" sz="3200" b="1" dirty="0">
                <a:solidFill>
                  <a:srgbClr val="C00000"/>
                </a:solidFill>
                <a:latin typeface="Arial" panose="020B0604020202020204" pitchFamily="34" charset="0"/>
                <a:cs typeface="Arial" panose="020B0604020202020204" pitchFamily="34" charset="0"/>
              </a:rPr>
              <a:t>DESTEĞİN KAPSAMI</a:t>
            </a:r>
          </a:p>
          <a:p>
            <a:r>
              <a:rPr lang="tr-TR" sz="2000" b="1"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ULUSLARARASI REKABETİN GELİŞTİRİLMESİNİN DESTEKLENMESİ (UR-GE) KAPSAMINDA DESTEK VERİLECEK ALANLAR ŞU ŞEKİLDEDİR:</a:t>
            </a:r>
          </a:p>
          <a:p>
            <a:r>
              <a:rPr lang="tr-TR" sz="2000" b="1"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1) İHTİYAÇ ANALİZİ</a:t>
            </a:r>
          </a:p>
          <a:p>
            <a:r>
              <a:rPr lang="tr-TR" sz="2000" b="1" dirty="0">
                <a:latin typeface="Arial" panose="020B0604020202020204" pitchFamily="34" charset="0"/>
                <a:cs typeface="Arial" panose="020B0604020202020204" pitchFamily="34" charset="0"/>
              </a:rPr>
              <a:t>2) İSTİHDAM</a:t>
            </a:r>
          </a:p>
          <a:p>
            <a:r>
              <a:rPr lang="tr-TR" sz="2000" b="1" dirty="0">
                <a:latin typeface="Arial" panose="020B0604020202020204" pitchFamily="34" charset="0"/>
                <a:cs typeface="Arial" panose="020B0604020202020204" pitchFamily="34" charset="0"/>
              </a:rPr>
              <a:t>3) EĞİTİM VE DANIŞMANLIK</a:t>
            </a:r>
          </a:p>
          <a:p>
            <a:r>
              <a:rPr lang="tr-TR" sz="2000" b="1" dirty="0">
                <a:latin typeface="Arial" panose="020B0604020202020204" pitchFamily="34" charset="0"/>
                <a:cs typeface="Arial" panose="020B0604020202020204" pitchFamily="34" charset="0"/>
              </a:rPr>
              <a:t>4) YURTDIŞI PAZARLAMA PROGRAMI </a:t>
            </a:r>
          </a:p>
          <a:p>
            <a:r>
              <a:rPr lang="tr-TR" sz="2000" b="1" dirty="0">
                <a:latin typeface="Arial" panose="020B0604020202020204" pitchFamily="34" charset="0"/>
                <a:cs typeface="Arial" panose="020B0604020202020204" pitchFamily="34" charset="0"/>
              </a:rPr>
              <a:t>5) YURTDIŞI ALIM HEYETİ PROGRAMI</a:t>
            </a:r>
          </a:p>
          <a:p>
            <a:r>
              <a:rPr lang="tr-TR" sz="2000" b="1" dirty="0">
                <a:latin typeface="Arial" panose="020B0604020202020204" pitchFamily="34" charset="0"/>
                <a:cs typeface="Arial" panose="020B0604020202020204" pitchFamily="34" charset="0"/>
              </a:rPr>
              <a:t>6) ŞİRKETLER İÇİN BİREYSEL DANIŞMANLIK</a:t>
            </a: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514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467544" y="1028343"/>
            <a:ext cx="8424936" cy="4278094"/>
          </a:xfrm>
          <a:prstGeom prst="rect">
            <a:avLst/>
          </a:prstGeom>
        </p:spPr>
        <p:txBody>
          <a:bodyPr wrap="square">
            <a:spAutoFit/>
          </a:bodyPr>
          <a:lstStyle/>
          <a:p>
            <a:pPr algn="just"/>
            <a:r>
              <a:rPr lang="tr-TR" sz="3200" b="1" dirty="0" smtClean="0">
                <a:solidFill>
                  <a:srgbClr val="C00000"/>
                </a:solidFill>
                <a:latin typeface="Arial" panose="020B0604020202020204" pitchFamily="34" charset="0"/>
                <a:cs typeface="Arial" panose="020B0604020202020204" pitchFamily="34" charset="0"/>
              </a:rPr>
              <a:t>İHTİYAÇ ANALİZİ</a:t>
            </a:r>
          </a:p>
          <a:p>
            <a:pPr algn="just"/>
            <a:endParaRPr lang="tr-TR" sz="2000" b="1" dirty="0" smtClean="0">
              <a:solidFill>
                <a:schemeClr val="accent1">
                  <a:lumMod val="75000"/>
                </a:schemeClr>
              </a:solidFill>
              <a:latin typeface="Arial" panose="020B0604020202020204" pitchFamily="34" charset="0"/>
              <a:cs typeface="Arial" panose="020B0604020202020204" pitchFamily="34" charset="0"/>
            </a:endParaRPr>
          </a:p>
          <a:p>
            <a:pPr algn="just"/>
            <a:r>
              <a:rPr lang="tr-TR" sz="2000" b="1" dirty="0" smtClean="0">
                <a:latin typeface="Arial" panose="020B0604020202020204" pitchFamily="34" charset="0"/>
                <a:cs typeface="Arial" panose="020B0604020202020204" pitchFamily="34" charset="0"/>
              </a:rPr>
              <a:t>UR-GE PROJELERİNİN İLK AŞAMASI OLAN İHTİYAÇ ANALİZİ FAALİYETİ KAPSAMINDA ŞİRKETLERİN REKABET GÜÇLERİNİN VE İHRACAT </a:t>
            </a:r>
            <a:r>
              <a:rPr lang="tr-TR" sz="1900" b="1" dirty="0" smtClean="0">
                <a:latin typeface="Arial" panose="020B0604020202020204" pitchFamily="34" charset="0"/>
                <a:cs typeface="Arial" panose="020B0604020202020204" pitchFamily="34" charset="0"/>
              </a:rPr>
              <a:t>KAPASİTELERİNİN GELİŞTİRİLMESİ </a:t>
            </a:r>
            <a:r>
              <a:rPr lang="tr-TR" sz="2000" b="1" dirty="0" smtClean="0">
                <a:latin typeface="Arial" panose="020B0604020202020204" pitchFamily="34" charset="0"/>
                <a:cs typeface="Arial" panose="020B0604020202020204" pitchFamily="34" charset="0"/>
              </a:rPr>
              <a:t>AMAÇLANMAKTADIR.</a:t>
            </a:r>
          </a:p>
          <a:p>
            <a:pPr algn="just"/>
            <a:r>
              <a:rPr lang="tr-TR" sz="2000" b="1" dirty="0" smtClean="0">
                <a:latin typeface="Arial" panose="020B0604020202020204" pitchFamily="34" charset="0"/>
                <a:cs typeface="Arial" panose="020B0604020202020204" pitchFamily="34" charset="0"/>
              </a:rPr>
              <a:t> </a:t>
            </a:r>
          </a:p>
          <a:p>
            <a:pPr algn="just"/>
            <a:r>
              <a:rPr lang="tr-TR" sz="2000" b="1" dirty="0" smtClean="0">
                <a:latin typeface="Arial" panose="020B0604020202020204" pitchFamily="34" charset="0"/>
                <a:cs typeface="Arial" panose="020B0604020202020204" pitchFamily="34" charset="0"/>
              </a:rPr>
              <a:t>İHTİYAÇ ANALİZİ FAALİYETİ KAPSAMINDA ŞİRKETLERİN REKABET GÜÇLERİNİN VE İHRACAT KAPASİTELERİNİN GELİŞTİRİLMESİNİ TEMİNEN ŞİRKET, SEKTÖR, PAZAR ANALİZİ, DEĞER-TEDARİK ZİNCİRİ ANALİZİ YAPILARAK FİRMALARIN İHRACAT POTANSİYELİ BELİRLENİR, PROJE İŞ PLANI VE İHRACAT STRATEJİSİ HAZIRLANIR VE PROJENİN YOL HARİTASI TESPİT EDİLİR. </a:t>
            </a:r>
            <a:endParaRPr lang="tr-TR" sz="2000" b="1" dirty="0">
              <a:latin typeface="Arial" panose="020B0604020202020204" pitchFamily="34" charset="0"/>
              <a:cs typeface="Arial" panose="020B0604020202020204" pitchFamily="34" charset="0"/>
            </a:endParaRPr>
          </a:p>
        </p:txBody>
      </p:sp>
      <p:pic>
        <p:nvPicPr>
          <p:cNvPr id="3" name="Picture 7" descr="http://www.igeme.com.tr/wp-content/uploads/2015/08/igeme_urge-destekleri-88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805264"/>
            <a:ext cx="2156808" cy="6480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17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1051</TotalTime>
  <Words>1047</Words>
  <Application>Microsoft Office PowerPoint</Application>
  <PresentationFormat>Ekran Gösterisi (4:3)</PresentationFormat>
  <Paragraphs>207</Paragraphs>
  <Slides>25</Slides>
  <Notes>25</Notes>
  <HiddenSlides>0</HiddenSlides>
  <MMClips>0</MMClips>
  <ScaleCrop>false</ScaleCrop>
  <HeadingPairs>
    <vt:vector size="6" baseType="variant">
      <vt:variant>
        <vt:lpstr>Tema</vt:lpstr>
      </vt:variant>
      <vt:variant>
        <vt:i4>1</vt:i4>
      </vt:variant>
      <vt:variant>
        <vt:lpstr>Slayt Başlıkları</vt:lpstr>
      </vt:variant>
      <vt:variant>
        <vt:i4>25</vt:i4>
      </vt:variant>
      <vt:variant>
        <vt:lpstr>Özel Gösteriler</vt:lpstr>
      </vt:variant>
      <vt:variant>
        <vt:i4>1</vt:i4>
      </vt:variant>
    </vt:vector>
  </HeadingPairs>
  <TitlesOfParts>
    <vt:vector size="27" baseType="lpstr">
      <vt:lpstr>Hisse Senedi</vt:lpstr>
      <vt:lpstr>ULUSLARARASI REKABETÇİLİĞİN  GELİŞTİRİLMESİNİN DESTEKLENMESİ (UR-GE DESTEĞİ) </vt:lpstr>
      <vt:lpstr> SUNUM PLANI  1. DESTEĞİN AMACI, KAPSAMI VE İŞBİRLİĞİ  KURULUŞLAR 2. İHTİYAÇ ANALİZİ VE İSTİHDAM 3. EĞİTİM VE DANIŞMANLIK 4. YURTDIŞI PAZARLAMA VE ALIM HEYETİ  PROGRAMLARI 5. ŞİRKETLER İÇİN BİREYSEL DANIŞMANLIK  6. EĞİTİMCİLERİN DÜZENLEYECEĞİ EĞİTİM  PROGRAMLARI </vt:lpstr>
      <vt:lpstr>DESTEĞİN AMACI: ULUSLARARASI REKABETÇİLİĞİN GELİŞTİRİLMESİNİN DESTEKLENMESİ (UR- GE) TEBLİĞİ’NİN AMACI; ŞİRKETLERİN ULUSLARARASI REKABET GÜÇLERİNİN GELİŞTİRİLMESİNE YÖNELİK ŞİRKETLER, İŞBİRLİĞİ KURULUŞLARI VE BAKANLIK TARAFINDAN GERÇEKLEŞTİRİLECEK FAALİYETLERE İLİŞKİN GİDERLERİN DESTEKLEME VE FİYAT İSTİKRAR FONU’NDAN (DFİF) KARŞILANMASIDIR.  YARARLANANLAR:  TÜRKİYE’DE SINAİ VE/VEYA TİCARİ FAALİYETTE BULUNAN VEYA YAZILIM SEKTÖRÜNDE İŞTİGAL EDEN ŞİRKETLER, İŞBİRLİĞİ KURULUŞLARI (İHRACATÇI BİRLİKLERİ, TİCARET VE SANAYİ ODALARI, tim-tobb, deik, TEKNOLOJİ GELİŞTİRME BÖLGELERİ, TİCARET BORSALARI, ORGANİZE SANAYİ BÖLGELERİ, ENDÜSTRİ BÖLGELERİ, SDŞ’LER, ÜRETİCİ DERNEKLERİ, VB.)  BAŞVURU MERCİİ: EKONOMİ BAKANLIĞI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Gösteri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Şennur GÜMÜŞKAYA</dc:creator>
  <cp:lastModifiedBy>Şennur GÜMÜŞKAYA</cp:lastModifiedBy>
  <cp:revision>137</cp:revision>
  <cp:lastPrinted>2015-11-25T07:37:32Z</cp:lastPrinted>
  <dcterms:created xsi:type="dcterms:W3CDTF">2015-11-02T08:24:35Z</dcterms:created>
  <dcterms:modified xsi:type="dcterms:W3CDTF">2018-01-09T10:30:21Z</dcterms:modified>
</cp:coreProperties>
</file>