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69" r:id="rId1"/>
  </p:sldMasterIdLst>
  <p:notesMasterIdLst>
    <p:notesMasterId r:id="rId48"/>
  </p:notesMasterIdLst>
  <p:handoutMasterIdLst>
    <p:handoutMasterId r:id="rId49"/>
  </p:handoutMasterIdLst>
  <p:sldIdLst>
    <p:sldId id="472" r:id="rId2"/>
    <p:sldId id="473" r:id="rId3"/>
    <p:sldId id="478" r:id="rId4"/>
    <p:sldId id="476" r:id="rId5"/>
    <p:sldId id="475" r:id="rId6"/>
    <p:sldId id="477" r:id="rId7"/>
    <p:sldId id="479" r:id="rId8"/>
    <p:sldId id="481" r:id="rId9"/>
    <p:sldId id="495" r:id="rId10"/>
    <p:sldId id="513" r:id="rId11"/>
    <p:sldId id="496" r:id="rId12"/>
    <p:sldId id="497" r:id="rId13"/>
    <p:sldId id="506" r:id="rId14"/>
    <p:sldId id="505" r:id="rId15"/>
    <p:sldId id="480" r:id="rId16"/>
    <p:sldId id="482" r:id="rId17"/>
    <p:sldId id="486" r:id="rId18"/>
    <p:sldId id="484" r:id="rId19"/>
    <p:sldId id="493" r:id="rId20"/>
    <p:sldId id="518" r:id="rId21"/>
    <p:sldId id="519" r:id="rId22"/>
    <p:sldId id="498" r:id="rId23"/>
    <p:sldId id="494" r:id="rId24"/>
    <p:sldId id="500" r:id="rId25"/>
    <p:sldId id="504" r:id="rId26"/>
    <p:sldId id="489" r:id="rId27"/>
    <p:sldId id="492" r:id="rId28"/>
    <p:sldId id="501" r:id="rId29"/>
    <p:sldId id="503" r:id="rId30"/>
    <p:sldId id="528" r:id="rId31"/>
    <p:sldId id="520" r:id="rId32"/>
    <p:sldId id="521" r:id="rId33"/>
    <p:sldId id="522" r:id="rId34"/>
    <p:sldId id="523" r:id="rId35"/>
    <p:sldId id="524" r:id="rId36"/>
    <p:sldId id="517" r:id="rId37"/>
    <p:sldId id="510" r:id="rId38"/>
    <p:sldId id="509" r:id="rId39"/>
    <p:sldId id="508" r:id="rId40"/>
    <p:sldId id="507" r:id="rId41"/>
    <p:sldId id="512" r:id="rId42"/>
    <p:sldId id="511" r:id="rId43"/>
    <p:sldId id="515" r:id="rId44"/>
    <p:sldId id="527" r:id="rId45"/>
    <p:sldId id="526" r:id="rId46"/>
    <p:sldId id="529" r:id="rId47"/>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60" autoAdjust="0"/>
    <p:restoredTop sz="94660" autoAdjust="0"/>
  </p:normalViewPr>
  <p:slideViewPr>
    <p:cSldViewPr snapToGrid="0">
      <p:cViewPr varScale="1">
        <p:scale>
          <a:sx n="92" d="100"/>
          <a:sy n="92" d="100"/>
        </p:scale>
        <p:origin x="-930" y="-60"/>
      </p:cViewPr>
      <p:guideLst>
        <p:guide orient="horz" pos="2160"/>
        <p:guide pos="3840"/>
      </p:guideLst>
    </p:cSldViewPr>
  </p:slideViewPr>
  <p:outlineViewPr>
    <p:cViewPr>
      <p:scale>
        <a:sx n="33" d="100"/>
        <a:sy n="33" d="100"/>
      </p:scale>
      <p:origin x="0" y="2538"/>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B05D11E0-DE48-468C-AD1F-E4F3C6A7E614}" type="datetimeFigureOut">
              <a:rPr lang="tr-TR" smtClean="0"/>
              <a:t>23.07.2018</a:t>
            </a:fld>
            <a:endParaRPr lang="tr-TR"/>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tr-TR"/>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58CFFC7-8A28-442C-A5CA-2D11CCC1A084}" type="slidenum">
              <a:rPr lang="tr-TR" smtClean="0"/>
              <a:t>‹#›</a:t>
            </a:fld>
            <a:endParaRPr lang="tr-TR"/>
          </a:p>
        </p:txBody>
      </p:sp>
    </p:spTree>
    <p:extLst>
      <p:ext uri="{BB962C8B-B14F-4D97-AF65-F5344CB8AC3E}">
        <p14:creationId xmlns:p14="http://schemas.microsoft.com/office/powerpoint/2010/main" val="1852625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DCA4520D-176D-4532-A95C-CC0D23EB5CA4}" type="datetimeFigureOut">
              <a:rPr lang="tr-TR" smtClean="0"/>
              <a:t>23.07.2018</a:t>
            </a:fld>
            <a:endParaRPr lang="tr-TR"/>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1E8206BB-26C3-4D20-8187-6736AE850C97}" type="slidenum">
              <a:rPr lang="tr-TR" smtClean="0"/>
              <a:t>‹#›</a:t>
            </a:fld>
            <a:endParaRPr lang="tr-TR"/>
          </a:p>
        </p:txBody>
      </p:sp>
    </p:spTree>
    <p:extLst>
      <p:ext uri="{BB962C8B-B14F-4D97-AF65-F5344CB8AC3E}">
        <p14:creationId xmlns:p14="http://schemas.microsoft.com/office/powerpoint/2010/main" val="1590170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10528714" y="5750996"/>
            <a:ext cx="1663287" cy="1107004"/>
          </a:xfrm>
          <a:prstGeom prst="rect">
            <a:avLst/>
          </a:prstGeom>
        </p:spPr>
      </p:pic>
      <p:pic>
        <p:nvPicPr>
          <p:cNvPr id="8" name="Picture 7"/>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1" y="-1"/>
            <a:ext cx="2169269" cy="6860821"/>
          </a:xfrm>
          <a:prstGeom prst="rect">
            <a:avLst/>
          </a:prstGeom>
        </p:spPr>
      </p:pic>
      <p:sp>
        <p:nvSpPr>
          <p:cNvPr id="2" name="Title 1"/>
          <p:cNvSpPr>
            <a:spLocks noGrp="1"/>
          </p:cNvSpPr>
          <p:nvPr>
            <p:ph type="ctrTitle"/>
          </p:nvPr>
        </p:nvSpPr>
        <p:spPr>
          <a:xfrm>
            <a:off x="432707" y="1122363"/>
            <a:ext cx="6402203" cy="2387600"/>
          </a:xfrm>
        </p:spPr>
        <p:txBody>
          <a:bodyPr anchor="b"/>
          <a:lstStyle>
            <a:lvl1pPr algn="l">
              <a:defRPr sz="4800" b="1"/>
            </a:lvl1pPr>
          </a:lstStyle>
          <a:p>
            <a:r>
              <a:rPr lang="en-US" smtClean="0"/>
              <a:t>Click to edit Master title style</a:t>
            </a:r>
            <a:endParaRPr lang="tr-TR" dirty="0"/>
          </a:p>
        </p:txBody>
      </p:sp>
      <p:sp>
        <p:nvSpPr>
          <p:cNvPr id="3" name="Subtitle 2"/>
          <p:cNvSpPr>
            <a:spLocks noGrp="1"/>
          </p:cNvSpPr>
          <p:nvPr>
            <p:ph type="subTitle" idx="1"/>
          </p:nvPr>
        </p:nvSpPr>
        <p:spPr>
          <a:xfrm>
            <a:off x="432707" y="3602040"/>
            <a:ext cx="6402203" cy="1281247"/>
          </a:xfrm>
        </p:spPr>
        <p:txBody>
          <a:bodyPr/>
          <a:lstStyle>
            <a:lvl1pPr marL="0" indent="0" algn="l">
              <a:buNone/>
              <a:defRPr sz="24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tr-TR" dirty="0"/>
          </a:p>
        </p:txBody>
      </p:sp>
      <p:sp>
        <p:nvSpPr>
          <p:cNvPr id="4" name="Date Placeholder 3"/>
          <p:cNvSpPr>
            <a:spLocks noGrp="1"/>
          </p:cNvSpPr>
          <p:nvPr>
            <p:ph type="dt" sz="half" idx="10"/>
          </p:nvPr>
        </p:nvSpPr>
        <p:spPr/>
        <p:txBody>
          <a:bodyPr/>
          <a:lstStyle/>
          <a:p>
            <a:fld id="{DE93128F-C5B0-434F-85FE-7545B32B6878}" type="datetime1">
              <a:rPr lang="en-US" smtClean="0"/>
              <a:t>7/23/2018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0000" y="4593591"/>
            <a:ext cx="3600000" cy="2025000"/>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960993" y="0"/>
            <a:ext cx="5231009" cy="5257800"/>
          </a:xfrm>
          <a:prstGeom prst="rect">
            <a:avLst/>
          </a:prstGeom>
        </p:spPr>
      </p:pic>
    </p:spTree>
    <p:extLst>
      <p:ext uri="{BB962C8B-B14F-4D97-AF65-F5344CB8AC3E}">
        <p14:creationId xmlns:p14="http://schemas.microsoft.com/office/powerpoint/2010/main" val="42276535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DB7FABB0-F9D4-42BD-97E3-1317CE2B4B31}" type="datetime1">
              <a:rPr lang="en-US" smtClean="0"/>
              <a:t>7/23/2018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00795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lvl1pPr algn="l">
              <a:defRPr/>
            </a:lvl1pPr>
          </a:lstStyle>
          <a:p>
            <a:r>
              <a:rPr lang="en-US" smtClean="0"/>
              <a:t>Click to edit Master title style</a:t>
            </a:r>
            <a:endParaRPr lang="tr-TR"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0ABCAA1B-2B68-4CBF-BD46-AAD156E3BE97}" type="datetime1">
              <a:rPr lang="en-US" smtClean="0"/>
              <a:t>7/23/2018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91412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dirty="0" smtClean="0"/>
              <a:t>Click to edit Master title style</a:t>
            </a:r>
            <a:endParaRPr lang="tr-T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F6821757-A439-4648-AD47-54FAE4D12FEE}" type="datetime1">
              <a:rPr lang="en-US" smtClean="0"/>
              <a:t>7/23/2018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150264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8952" y="1709740"/>
            <a:ext cx="10238499" cy="2852737"/>
          </a:xfrm>
        </p:spPr>
        <p:txBody>
          <a:bodyPr anchor="b">
            <a:normAutofit/>
          </a:bodyPr>
          <a:lstStyle>
            <a:lvl1pPr>
              <a:defRPr sz="5400"/>
            </a:lvl1pPr>
          </a:lstStyle>
          <a:p>
            <a:r>
              <a:rPr lang="en-US" smtClean="0"/>
              <a:t>Click to edit Master title style</a:t>
            </a:r>
            <a:endParaRPr lang="tr-TR" dirty="0"/>
          </a:p>
        </p:txBody>
      </p:sp>
      <p:sp>
        <p:nvSpPr>
          <p:cNvPr id="3" name="Text Placeholder 2"/>
          <p:cNvSpPr>
            <a:spLocks noGrp="1"/>
          </p:cNvSpPr>
          <p:nvPr>
            <p:ph type="body" idx="1"/>
          </p:nvPr>
        </p:nvSpPr>
        <p:spPr>
          <a:xfrm>
            <a:off x="1108953" y="4589465"/>
            <a:ext cx="10238497" cy="1188767"/>
          </a:xfrm>
        </p:spPr>
        <p:txBody>
          <a:bodyPr/>
          <a:lstStyle>
            <a:lvl1pPr marL="0" indent="0" algn="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F7ED89-E6EF-406A-956A-2A118927B823}" type="datetime1">
              <a:rPr lang="en-US" smtClean="0"/>
              <a:t>7/23/2018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67577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tr-TR"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p>
            <a:fld id="{248A1A38-EC3D-49FE-93E7-ABB147CF41AB}" type="datetime1">
              <a:rPr lang="en-US" smtClean="0"/>
              <a:t>7/23/2018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86292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tr-T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p>
            <a:fld id="{C607D6D5-B8BD-42B4-95DF-B815C3458D97}" type="datetime1">
              <a:rPr lang="en-US" smtClean="0"/>
              <a:t>7/23/2018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65940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p>
            <a:fld id="{EE0F8F70-85FB-4A9F-807B-80ACC4CDF4F6}" type="datetime1">
              <a:rPr lang="en-US" smtClean="0"/>
              <a:t>7/23/2018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04584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1249CE-E886-4124-984F-8441B4A5756C}" type="datetime1">
              <a:rPr lang="en-US" smtClean="0"/>
              <a:t>7/23/2018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07511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lgn="l">
              <a:defRPr sz="3200"/>
            </a:lvl1pPr>
          </a:lstStyle>
          <a:p>
            <a:r>
              <a:rPr lang="en-US" smtClean="0"/>
              <a:t>Click to edit Master title style</a:t>
            </a:r>
            <a:endParaRPr lang="tr-TR"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DA9481-AFF8-4D84-B9AB-618A3DC5E518}" type="datetime1">
              <a:rPr lang="en-US" smtClean="0"/>
              <a:t>7/23/2018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77301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lgn="l">
              <a:defRPr sz="3200"/>
            </a:lvl1pPr>
          </a:lstStyle>
          <a:p>
            <a:r>
              <a:rPr lang="en-US" smtClean="0"/>
              <a:t>Click to edit Master title style</a:t>
            </a:r>
            <a:endParaRPr lang="tr-TR" dirty="0"/>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963393-63BD-422C-874C-22A9063F972E}" type="datetime1">
              <a:rPr lang="en-US" smtClean="0"/>
              <a:t>7/23/2018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02012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rot="10800000">
            <a:off x="1" y="4941653"/>
            <a:ext cx="1906584" cy="1916349"/>
          </a:xfrm>
          <a:prstGeom prst="rect">
            <a:avLst/>
          </a:prstGeom>
        </p:spPr>
      </p:pic>
      <p:pic>
        <p:nvPicPr>
          <p:cNvPr id="9" name="Picture 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80000" y="180000"/>
            <a:ext cx="1800000" cy="598872"/>
          </a:xfrm>
          <a:prstGeom prst="rect">
            <a:avLst/>
          </a:prstGeom>
        </p:spPr>
      </p:pic>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tr-TR"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2"/>
          </p:nvPr>
        </p:nvSpPr>
        <p:spPr>
          <a:xfrm>
            <a:off x="2676237" y="6356352"/>
            <a:ext cx="121227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B9505C-AFE7-4878-921D-F24ECB430815}" type="datetime1">
              <a:rPr lang="en-US" smtClean="0"/>
              <a:t>7/23/2018</a:t>
            </a:fld>
            <a:endParaRPr lang="en-US" dirty="0"/>
          </a:p>
        </p:txBody>
      </p:sp>
      <p:sp>
        <p:nvSpPr>
          <p:cNvPr id="5" name="Footer Placeholder 4"/>
          <p:cNvSpPr>
            <a:spLocks noGrp="1"/>
          </p:cNvSpPr>
          <p:nvPr>
            <p:ph type="ftr" sz="quarter" idx="3"/>
          </p:nvPr>
        </p:nvSpPr>
        <p:spPr>
          <a:xfrm>
            <a:off x="3990110" y="6356352"/>
            <a:ext cx="597735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067637" y="6356352"/>
            <a:ext cx="6003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pic>
        <p:nvPicPr>
          <p:cNvPr id="12" name="Picture 11"/>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454400" y="5637602"/>
            <a:ext cx="1800000" cy="1350381"/>
          </a:xfrm>
          <a:prstGeom prst="rect">
            <a:avLst/>
          </a:prstGeom>
        </p:spPr>
      </p:pic>
    </p:spTree>
    <p:extLst>
      <p:ext uri="{BB962C8B-B14F-4D97-AF65-F5344CB8AC3E}">
        <p14:creationId xmlns:p14="http://schemas.microsoft.com/office/powerpoint/2010/main" val="3341930320"/>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iming>
    <p:tnLst>
      <p:par>
        <p:cTn id="1" dur="indefinite" restart="never" nodeType="tmRoot"/>
      </p:par>
    </p:tnLst>
  </p:timing>
  <p:hf hdr="0" ftr="0" dt="0"/>
  <p:txStyles>
    <p:titleStyle>
      <a:lvl1pPr algn="r"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yaydin@tim.org.tr" TargetMode="External"/><Relationship Id="rId2" Type="http://schemas.openxmlformats.org/officeDocument/2006/relationships/hyperlink" Target="mailto:nazanozturk@tim.org.tr"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istanbul.e.birlik.net/dolasim/app"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cid:image001.png@01D41A8E.C2EBF9B0"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istanbul.ebirlik.net/"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yaydin@tim.org.tr" TargetMode="External"/><Relationship Id="rId2" Type="http://schemas.openxmlformats.org/officeDocument/2006/relationships/hyperlink" Target="mailto:nazanozturk@tim.org.tr"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cid:image001.png@01D41F66.BC1DECB0"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mailto:yaydin@tim.org.tr" TargetMode="External"/><Relationship Id="rId2" Type="http://schemas.openxmlformats.org/officeDocument/2006/relationships/hyperlink" Target="mailto:nazanozturk@tim.org.t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p:cNvSpPr txBox="1">
            <a:spLocks/>
          </p:cNvSpPr>
          <p:nvPr/>
        </p:nvSpPr>
        <p:spPr>
          <a:xfrm>
            <a:off x="1080655" y="810490"/>
            <a:ext cx="9954490" cy="4634345"/>
          </a:xfrm>
          <a:prstGeom prst="rect">
            <a:avLst/>
          </a:prstGeom>
        </p:spPr>
        <p:txBody>
          <a:bodyPr vert="horz" lIns="91440" tIns="45720" rIns="91440" bIns="45720" rtlCol="0" anchor="ctr">
            <a:normAutofit fontScale="37500" lnSpcReduction="20000"/>
          </a:bodyPr>
          <a:lstStyle>
            <a:lvl1pPr algn="r"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ctr"/>
            <a:r>
              <a:rPr lang="tr-TR" sz="6900" dirty="0" smtClean="0"/>
              <a:t>ELEKTRONİK ORTAMDA BELGE ONAYLARKEN</a:t>
            </a:r>
          </a:p>
          <a:p>
            <a:pPr algn="ctr"/>
            <a:endParaRPr lang="tr-TR" sz="6900" dirty="0" smtClean="0"/>
          </a:p>
          <a:p>
            <a:pPr algn="ctr"/>
            <a:r>
              <a:rPr lang="tr-TR" sz="6900" dirty="0" smtClean="0"/>
              <a:t>RASTLANAN KULLANIM HATALARI</a:t>
            </a:r>
          </a:p>
          <a:p>
            <a:pPr algn="ctr"/>
            <a:endParaRPr lang="tr-TR" sz="6900" dirty="0" smtClean="0"/>
          </a:p>
          <a:p>
            <a:pPr algn="ctr"/>
            <a:r>
              <a:rPr lang="tr-TR" sz="6900" dirty="0" smtClean="0"/>
              <a:t>VE </a:t>
            </a:r>
          </a:p>
          <a:p>
            <a:pPr algn="ctr"/>
            <a:endParaRPr lang="tr-TR" sz="6900" dirty="0" smtClean="0"/>
          </a:p>
          <a:p>
            <a:pPr algn="ctr"/>
            <a:r>
              <a:rPr lang="tr-TR" sz="6900" dirty="0" smtClean="0"/>
              <a:t>ÇÖZÜM ÖNERİLERİ</a:t>
            </a:r>
          </a:p>
          <a:p>
            <a:pPr algn="ctr"/>
            <a:endParaRPr lang="tr-TR" sz="4300" dirty="0"/>
          </a:p>
          <a:p>
            <a:pPr algn="ctr"/>
            <a:endParaRPr lang="tr-TR" dirty="0" smtClean="0"/>
          </a:p>
          <a:p>
            <a:pPr algn="ctr"/>
            <a:endParaRPr lang="tr-TR" dirty="0"/>
          </a:p>
          <a:p>
            <a:pPr algn="ctr"/>
            <a:endParaRPr lang="tr-TR" dirty="0" smtClean="0"/>
          </a:p>
          <a:p>
            <a:pPr algn="ctr"/>
            <a:endParaRPr lang="tr-TR" dirty="0"/>
          </a:p>
          <a:p>
            <a:pPr algn="ctr"/>
            <a:endParaRPr lang="tr-TR" dirty="0" smtClean="0"/>
          </a:p>
          <a:p>
            <a:pPr algn="ctr"/>
            <a:endParaRPr lang="tr-TR" dirty="0"/>
          </a:p>
          <a:p>
            <a:pPr algn="ctr"/>
            <a:r>
              <a:rPr lang="tr-TR" dirty="0" smtClean="0"/>
              <a:t>Destek için:      </a:t>
            </a:r>
            <a:r>
              <a:rPr lang="tr-TR" sz="4600" dirty="0" smtClean="0">
                <a:hlinkClick r:id="rId2"/>
              </a:rPr>
              <a:t>nazanozturk@tim.org.tr</a:t>
            </a:r>
            <a:r>
              <a:rPr lang="tr-TR" sz="4600" dirty="0"/>
              <a:t> </a:t>
            </a:r>
            <a:r>
              <a:rPr lang="tr-TR" sz="4600" dirty="0" smtClean="0"/>
              <a:t>  </a:t>
            </a:r>
            <a:r>
              <a:rPr lang="tr-TR" sz="4600" dirty="0" smtClean="0">
                <a:hlinkClick r:id="rId3"/>
              </a:rPr>
              <a:t>yaydin@tim.org.tr</a:t>
            </a:r>
            <a:endParaRPr lang="tr-TR" sz="4600" dirty="0" smtClean="0"/>
          </a:p>
          <a:p>
            <a:pPr algn="ctr"/>
            <a:endParaRPr lang="tr-TR" dirty="0" smtClean="0"/>
          </a:p>
          <a:p>
            <a:pPr algn="ctr"/>
            <a:endParaRPr lang="tr-TR" dirty="0" smtClean="0"/>
          </a:p>
          <a:p>
            <a:pPr algn="ctr"/>
            <a:endParaRPr lang="tr-TR" dirty="0" smtClean="0"/>
          </a:p>
          <a:p>
            <a:pPr algn="ctr"/>
            <a:r>
              <a:rPr lang="tr-TR" dirty="0" smtClean="0"/>
              <a:t/>
            </a:r>
            <a:br>
              <a:rPr lang="tr-TR" dirty="0" smtClean="0"/>
            </a:br>
            <a:endParaRPr lang="tr-TR" dirty="0"/>
          </a:p>
        </p:txBody>
      </p:sp>
    </p:spTree>
    <p:extLst>
      <p:ext uri="{BB962C8B-B14F-4D97-AF65-F5344CB8AC3E}">
        <p14:creationId xmlns:p14="http://schemas.microsoft.com/office/powerpoint/2010/main" val="18619606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11927" y="0"/>
            <a:ext cx="10280073" cy="3148445"/>
          </a:xfrm>
        </p:spPr>
        <p:txBody>
          <a:bodyPr>
            <a:normAutofit fontScale="90000"/>
          </a:bodyPr>
          <a:lstStyle/>
          <a:p>
            <a:pPr algn="ctr"/>
            <a:r>
              <a:rPr lang="tr-TR" dirty="0" smtClean="0"/>
              <a:t/>
            </a:r>
            <a:br>
              <a:rPr lang="tr-TR" dirty="0" smtClean="0"/>
            </a:br>
            <a:r>
              <a:rPr lang="tr-TR" dirty="0" smtClean="0"/>
              <a:t>Belge Gümrük Müşavirince kendi adına satın alındı ise soldan ayrıca İhracatçıyı seçmeyiniz.</a:t>
            </a:r>
            <a:br>
              <a:rPr lang="tr-TR" dirty="0" smtClean="0"/>
            </a:br>
            <a:r>
              <a:rPr lang="tr-TR" dirty="0" smtClean="0"/>
              <a:t>Soldan hem gümrükçü hem ihracatçı aynı anda seçilmez</a:t>
            </a:r>
            <a:br>
              <a:rPr lang="tr-TR" dirty="0" smtClean="0"/>
            </a:br>
            <a:r>
              <a:rPr lang="tr-TR" dirty="0" smtClean="0"/>
              <a:t/>
            </a:r>
            <a:br>
              <a:rPr lang="tr-TR" dirty="0" smtClean="0"/>
            </a:br>
            <a:r>
              <a:rPr lang="tr-TR" dirty="0" smtClean="0"/>
              <a:t>.</a:t>
            </a:r>
            <a:endParaRPr lang="tr-TR"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2348345"/>
            <a:ext cx="12192001" cy="53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48530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891145" y="365127"/>
            <a:ext cx="9462654" cy="1325563"/>
          </a:xfrm>
        </p:spPr>
        <p:txBody>
          <a:bodyPr>
            <a:normAutofit/>
          </a:bodyPr>
          <a:lstStyle/>
          <a:p>
            <a:pPr algn="ctr"/>
            <a:r>
              <a:rPr lang="tr-TR" sz="2800" dirty="0" smtClean="0"/>
              <a:t>SEÇTİĞİNİZ BELGEYİ DOLDURURKEN GELEN </a:t>
            </a:r>
            <a:br>
              <a:rPr lang="tr-TR" sz="2800" dirty="0" smtClean="0"/>
            </a:br>
            <a:r>
              <a:rPr lang="tr-TR" sz="2800" dirty="0" smtClean="0"/>
              <a:t>İLK HATA</a:t>
            </a:r>
            <a:endParaRPr lang="tr-TR" sz="2800" dirty="0"/>
          </a:p>
        </p:txBody>
      </p:sp>
      <p:sp>
        <p:nvSpPr>
          <p:cNvPr id="3" name="Yuvarlatılmış Dikdörtgen 2"/>
          <p:cNvSpPr/>
          <p:nvPr/>
        </p:nvSpPr>
        <p:spPr>
          <a:xfrm>
            <a:off x="8032173" y="4374573"/>
            <a:ext cx="1818409" cy="17664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pic>
        <p:nvPicPr>
          <p:cNvPr id="5" name="Resim 4"/>
          <p:cNvPicPr>
            <a:picLocks noChangeAspect="1"/>
          </p:cNvPicPr>
          <p:nvPr/>
        </p:nvPicPr>
        <p:blipFill>
          <a:blip r:embed="rId2"/>
          <a:stretch>
            <a:fillRect/>
          </a:stretch>
        </p:blipFill>
        <p:spPr>
          <a:xfrm>
            <a:off x="312580" y="1527464"/>
            <a:ext cx="11595401" cy="4436918"/>
          </a:xfrm>
          <a:prstGeom prst="rect">
            <a:avLst/>
          </a:prstGeom>
        </p:spPr>
      </p:pic>
    </p:spTree>
    <p:extLst>
      <p:ext uri="{BB962C8B-B14F-4D97-AF65-F5344CB8AC3E}">
        <p14:creationId xmlns:p14="http://schemas.microsoft.com/office/powerpoint/2010/main" val="4390190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648462"/>
            <a:ext cx="12192000" cy="1325563"/>
          </a:xfrm>
        </p:spPr>
        <p:txBody>
          <a:bodyPr/>
          <a:lstStyle/>
          <a:p>
            <a:pPr algn="ctr"/>
            <a:r>
              <a:rPr lang="tr-TR" dirty="0" smtClean="0"/>
              <a:t>‘</a:t>
            </a:r>
            <a:r>
              <a:rPr lang="tr-TR" sz="2800" dirty="0" smtClean="0"/>
              <a:t>BEYAN VERENİN FİRMAYI TEMSİL ETME YETKİSİ YOKTUR’ YAZIYOR İSE</a:t>
            </a:r>
            <a:endParaRPr lang="tr-TR" sz="2800" dirty="0"/>
          </a:p>
        </p:txBody>
      </p:sp>
      <p:sp>
        <p:nvSpPr>
          <p:cNvPr id="3" name="İçerik Yer Tutucusu 2"/>
          <p:cNvSpPr>
            <a:spLocks noGrp="1"/>
          </p:cNvSpPr>
          <p:nvPr>
            <p:ph idx="1"/>
          </p:nvPr>
        </p:nvSpPr>
        <p:spPr>
          <a:xfrm>
            <a:off x="838200" y="2121839"/>
            <a:ext cx="10515600" cy="4351338"/>
          </a:xfrm>
        </p:spPr>
        <p:txBody>
          <a:bodyPr/>
          <a:lstStyle/>
          <a:p>
            <a:pPr marL="0" indent="0">
              <a:buNone/>
            </a:pPr>
            <a:r>
              <a:rPr lang="tr-TR" b="1" dirty="0" smtClean="0"/>
              <a:t>           Belge doldurduğunuzda eğer yukarıdaki slayttaki    hatayı verir ise demek ki e-imza sahibinin;</a:t>
            </a:r>
          </a:p>
          <a:p>
            <a:pPr>
              <a:buFont typeface="Wingdings" panose="05000000000000000000" pitchFamily="2" charset="2"/>
              <a:buChar char="Ø"/>
            </a:pPr>
            <a:r>
              <a:rPr lang="tr-TR" b="1" dirty="0"/>
              <a:t> </a:t>
            </a:r>
            <a:r>
              <a:rPr lang="tr-TR" b="1" dirty="0" smtClean="0"/>
              <a:t>       </a:t>
            </a:r>
            <a:r>
              <a:rPr lang="tr-TR" b="1" dirty="0" smtClean="0">
                <a:solidFill>
                  <a:srgbClr val="FF0000"/>
                </a:solidFill>
              </a:rPr>
              <a:t>Gümrük sistemlerini kullanabilme yetkisi yoktur; </a:t>
            </a:r>
          </a:p>
          <a:p>
            <a:pPr marL="0" indent="0">
              <a:buNone/>
            </a:pPr>
            <a:r>
              <a:rPr lang="tr-TR" b="1" dirty="0"/>
              <a:t> </a:t>
            </a:r>
            <a:r>
              <a:rPr lang="tr-TR" b="1" dirty="0" smtClean="0"/>
              <a:t>                             veya</a:t>
            </a:r>
          </a:p>
          <a:p>
            <a:pPr>
              <a:buFont typeface="Wingdings" panose="05000000000000000000" pitchFamily="2" charset="2"/>
              <a:buChar char="Ø"/>
            </a:pPr>
            <a:r>
              <a:rPr lang="tr-TR" b="1" dirty="0"/>
              <a:t> </a:t>
            </a:r>
            <a:r>
              <a:rPr lang="tr-TR" b="1" dirty="0" smtClean="0"/>
              <a:t>       </a:t>
            </a:r>
            <a:r>
              <a:rPr lang="tr-TR" b="1" dirty="0" smtClean="0">
                <a:solidFill>
                  <a:srgbClr val="FF0000"/>
                </a:solidFill>
              </a:rPr>
              <a:t>Yetkisinin süresi bitmiştir.</a:t>
            </a:r>
          </a:p>
          <a:p>
            <a:pPr>
              <a:buFont typeface="Wingdings" panose="05000000000000000000" pitchFamily="2" charset="2"/>
              <a:buChar char="Ø"/>
            </a:pPr>
            <a:r>
              <a:rPr lang="tr-TR" b="1" dirty="0" smtClean="0"/>
              <a:t>        Mükellefin TC Kimlik No. su hanesine de bu yetkili şahsın numarası yazılacaktır. Firmanın değil…</a:t>
            </a:r>
            <a:endParaRPr lang="tr-TR" b="1" dirty="0"/>
          </a:p>
        </p:txBody>
      </p:sp>
    </p:spTree>
    <p:extLst>
      <p:ext uri="{BB962C8B-B14F-4D97-AF65-F5344CB8AC3E}">
        <p14:creationId xmlns:p14="http://schemas.microsoft.com/office/powerpoint/2010/main" val="21307004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015836" y="779317"/>
            <a:ext cx="9268691" cy="942545"/>
          </a:xfrm>
        </p:spPr>
        <p:txBody>
          <a:bodyPr>
            <a:normAutofit fontScale="90000"/>
          </a:bodyPr>
          <a:lstStyle/>
          <a:p>
            <a:pPr algn="ctr"/>
            <a:r>
              <a:rPr lang="tr-TR" sz="3100" dirty="0" smtClean="0"/>
              <a:t>BELGE BOZUK, YIRTILDI, YA DA BİR HATANIZI FARK ETTİNİZSE ŞUNLARI YAPINIZ  </a:t>
            </a:r>
            <a:r>
              <a:rPr lang="tr-TR" dirty="0" smtClean="0"/>
              <a:t/>
            </a:r>
            <a:br>
              <a:rPr lang="tr-TR" dirty="0" smtClean="0"/>
            </a:br>
            <a:endParaRPr lang="tr-TR" dirty="0"/>
          </a:p>
        </p:txBody>
      </p:sp>
      <p:sp>
        <p:nvSpPr>
          <p:cNvPr id="3" name="İçerik Yer Tutucusu 2"/>
          <p:cNvSpPr>
            <a:spLocks noGrp="1"/>
          </p:cNvSpPr>
          <p:nvPr>
            <p:ph idx="1"/>
          </p:nvPr>
        </p:nvSpPr>
        <p:spPr>
          <a:xfrm>
            <a:off x="852055" y="1392382"/>
            <a:ext cx="11253354" cy="5330536"/>
          </a:xfrm>
        </p:spPr>
        <p:txBody>
          <a:bodyPr>
            <a:normAutofit fontScale="47500" lnSpcReduction="20000"/>
          </a:bodyPr>
          <a:lstStyle/>
          <a:p>
            <a:pPr marL="0" indent="0">
              <a:spcAft>
                <a:spcPts val="0"/>
              </a:spcAft>
              <a:buNone/>
            </a:pPr>
            <a:r>
              <a:rPr lang="tr-TR" dirty="0">
                <a:latin typeface="Calibri"/>
                <a:ea typeface="Calibri"/>
                <a:cs typeface="Times New Roman"/>
              </a:rPr>
              <a:t> </a:t>
            </a:r>
          </a:p>
          <a:p>
            <a:pPr>
              <a:spcAft>
                <a:spcPts val="0"/>
              </a:spcAft>
              <a:buFont typeface="Wingdings" panose="05000000000000000000" pitchFamily="2" charset="2"/>
              <a:buChar char="Ø"/>
            </a:pPr>
            <a:r>
              <a:rPr lang="tr-TR" sz="3300" b="1" dirty="0">
                <a:latin typeface="Calibri"/>
                <a:ea typeface="Calibri"/>
                <a:cs typeface="Times New Roman"/>
              </a:rPr>
              <a:t>Yapılan ATR yazıcıdan bozuk çıktı, ya da yırtıldı, ya da bilgiler yerli yerine oturmadı diyelim, </a:t>
            </a:r>
            <a:r>
              <a:rPr lang="tr-TR" sz="3300" b="1" dirty="0" smtClean="0">
                <a:latin typeface="Calibri"/>
                <a:ea typeface="Calibri"/>
                <a:cs typeface="Times New Roman"/>
              </a:rPr>
              <a:t>ya da bir yerindeki hatanızı fark ettiniz.</a:t>
            </a:r>
            <a:r>
              <a:rPr lang="tr-TR" sz="3300" b="1" dirty="0">
                <a:latin typeface="Calibri"/>
                <a:ea typeface="Calibri"/>
                <a:cs typeface="Times New Roman"/>
              </a:rPr>
              <a:t>  Ama Gümrük Beyannamesini yapmıştınız. </a:t>
            </a:r>
            <a:r>
              <a:rPr lang="tr-TR" sz="3300" b="1" dirty="0" smtClean="0">
                <a:latin typeface="Calibri"/>
                <a:ea typeface="Calibri"/>
                <a:cs typeface="Times New Roman"/>
              </a:rPr>
              <a:t> O zaman ne yapacaksınız?</a:t>
            </a:r>
            <a:endParaRPr lang="tr-TR" sz="3300" b="1" dirty="0">
              <a:latin typeface="Calibri"/>
              <a:ea typeface="Calibri"/>
              <a:cs typeface="Times New Roman"/>
            </a:endParaRPr>
          </a:p>
          <a:p>
            <a:pPr>
              <a:spcAft>
                <a:spcPts val="0"/>
              </a:spcAft>
              <a:buFont typeface="Wingdings" panose="05000000000000000000" pitchFamily="2" charset="2"/>
              <a:buChar char="Ø"/>
            </a:pPr>
            <a:r>
              <a:rPr lang="tr-TR" sz="3300" b="1" dirty="0">
                <a:latin typeface="Calibri"/>
                <a:ea typeface="Calibri"/>
                <a:cs typeface="Times New Roman"/>
              </a:rPr>
              <a:t>Şimdi yeni bir ATR dolduracaksınız. </a:t>
            </a:r>
          </a:p>
          <a:p>
            <a:pPr>
              <a:spcAft>
                <a:spcPts val="0"/>
              </a:spcAft>
              <a:buFont typeface="Wingdings" panose="05000000000000000000" pitchFamily="2" charset="2"/>
              <a:buChar char="Ø"/>
            </a:pPr>
            <a:r>
              <a:rPr lang="tr-TR" sz="3300" b="1" dirty="0" smtClean="0">
                <a:latin typeface="Calibri"/>
                <a:ea typeface="Calibri"/>
                <a:cs typeface="Times New Roman"/>
              </a:rPr>
              <a:t>Yeni </a:t>
            </a:r>
            <a:r>
              <a:rPr lang="tr-TR" sz="3300" b="1" dirty="0">
                <a:latin typeface="Calibri"/>
                <a:ea typeface="Calibri"/>
                <a:cs typeface="Times New Roman"/>
              </a:rPr>
              <a:t>dolduracağınız  ATR ‘ </a:t>
            </a:r>
            <a:r>
              <a:rPr lang="tr-TR" sz="3300" b="1" dirty="0" err="1">
                <a:latin typeface="Calibri"/>
                <a:ea typeface="Calibri"/>
                <a:cs typeface="Times New Roman"/>
              </a:rPr>
              <a:t>yi</a:t>
            </a:r>
            <a:r>
              <a:rPr lang="tr-TR" sz="3300" b="1" dirty="0">
                <a:latin typeface="Calibri"/>
                <a:ea typeface="Calibri"/>
                <a:cs typeface="Times New Roman"/>
              </a:rPr>
              <a:t> N</a:t>
            </a:r>
            <a:r>
              <a:rPr lang="tr-TR" sz="3300" b="1" dirty="0" smtClean="0">
                <a:latin typeface="Calibri"/>
                <a:ea typeface="Calibri"/>
                <a:cs typeface="Times New Roman"/>
              </a:rPr>
              <a:t>ormal </a:t>
            </a:r>
            <a:r>
              <a:rPr lang="tr-TR" sz="3300" b="1" dirty="0">
                <a:latin typeface="Calibri"/>
                <a:ea typeface="Calibri"/>
                <a:cs typeface="Times New Roman"/>
              </a:rPr>
              <a:t>O</a:t>
            </a:r>
            <a:r>
              <a:rPr lang="tr-TR" sz="3300" b="1" dirty="0" smtClean="0">
                <a:latin typeface="Calibri"/>
                <a:ea typeface="Calibri"/>
                <a:cs typeface="Times New Roman"/>
              </a:rPr>
              <a:t>nay </a:t>
            </a:r>
            <a:r>
              <a:rPr lang="tr-TR" sz="3300" b="1" dirty="0">
                <a:latin typeface="Calibri"/>
                <a:ea typeface="Calibri"/>
                <a:cs typeface="Times New Roman"/>
              </a:rPr>
              <a:t>olarak dolduracaksınız ve onaya göndereceksiniz.</a:t>
            </a:r>
          </a:p>
          <a:p>
            <a:pPr>
              <a:spcAft>
                <a:spcPts val="0"/>
              </a:spcAft>
              <a:buFont typeface="Wingdings" panose="05000000000000000000" pitchFamily="2" charset="2"/>
              <a:buChar char="Ø"/>
            </a:pPr>
            <a:r>
              <a:rPr lang="tr-TR" sz="3300" b="1" dirty="0" smtClean="0">
                <a:latin typeface="Calibri"/>
                <a:ea typeface="Calibri"/>
                <a:cs typeface="Times New Roman"/>
              </a:rPr>
              <a:t>Onay</a:t>
            </a:r>
            <a:r>
              <a:rPr lang="tr-TR" sz="3300" b="1" dirty="0">
                <a:latin typeface="Calibri"/>
                <a:ea typeface="Calibri"/>
                <a:cs typeface="Times New Roman"/>
              </a:rPr>
              <a:t>  verilince ekranınıza </a:t>
            </a:r>
            <a:r>
              <a:rPr lang="tr-TR" sz="3300" b="1" u="sng" dirty="0">
                <a:latin typeface="Calibri"/>
                <a:ea typeface="Calibri"/>
                <a:cs typeface="Times New Roman"/>
              </a:rPr>
              <a:t>Referans No</a:t>
            </a:r>
            <a:r>
              <a:rPr lang="tr-TR" sz="3300" b="1" dirty="0">
                <a:latin typeface="Calibri"/>
                <a:ea typeface="Calibri"/>
                <a:cs typeface="Times New Roman"/>
              </a:rPr>
              <a:t>. su gelecek</a:t>
            </a:r>
            <a:r>
              <a:rPr lang="tr-TR" sz="3300" b="1" dirty="0" smtClean="0">
                <a:latin typeface="Calibri"/>
                <a:ea typeface="Calibri"/>
                <a:cs typeface="Times New Roman"/>
              </a:rPr>
              <a:t>. Bu numara Gümrük Bakanlığından gönderilmektedir.</a:t>
            </a:r>
            <a:endParaRPr lang="tr-TR" sz="3300" b="1" dirty="0">
              <a:latin typeface="Calibri"/>
              <a:ea typeface="Calibri"/>
              <a:cs typeface="Times New Roman"/>
            </a:endParaRPr>
          </a:p>
          <a:p>
            <a:pPr>
              <a:spcAft>
                <a:spcPts val="0"/>
              </a:spcAft>
              <a:buFont typeface="Wingdings" panose="05000000000000000000" pitchFamily="2" charset="2"/>
              <a:buChar char="Ø"/>
            </a:pPr>
            <a:r>
              <a:rPr lang="tr-TR" sz="3300" b="1" dirty="0" smtClean="0">
                <a:latin typeface="Calibri"/>
                <a:ea typeface="Calibri"/>
                <a:cs typeface="Times New Roman"/>
              </a:rPr>
              <a:t>Bu </a:t>
            </a:r>
            <a:r>
              <a:rPr lang="tr-TR" sz="3300" b="1" dirty="0">
                <a:latin typeface="Calibri"/>
                <a:ea typeface="Calibri"/>
                <a:cs typeface="Times New Roman"/>
              </a:rPr>
              <a:t>numara geldikten sonra yukarıdaki </a:t>
            </a:r>
            <a:r>
              <a:rPr lang="tr-TR" sz="3300" b="1" u="sng" dirty="0">
                <a:latin typeface="Calibri"/>
                <a:ea typeface="Calibri"/>
                <a:cs typeface="Times New Roman"/>
              </a:rPr>
              <a:t>“ Belge No Değiştir</a:t>
            </a:r>
            <a:r>
              <a:rPr lang="tr-TR" sz="3300" b="1" dirty="0">
                <a:latin typeface="Calibri"/>
                <a:ea typeface="Calibri"/>
                <a:cs typeface="Times New Roman"/>
              </a:rPr>
              <a:t>” butonuna basacaksınız. </a:t>
            </a:r>
          </a:p>
          <a:p>
            <a:pPr>
              <a:spcAft>
                <a:spcPts val="0"/>
              </a:spcAft>
              <a:buFont typeface="Wingdings" panose="05000000000000000000" pitchFamily="2" charset="2"/>
              <a:buChar char="Ø"/>
            </a:pPr>
            <a:r>
              <a:rPr lang="tr-TR" sz="3300" b="1" dirty="0" smtClean="0">
                <a:latin typeface="Calibri"/>
                <a:ea typeface="Calibri"/>
                <a:cs typeface="Times New Roman"/>
              </a:rPr>
              <a:t>Açılan </a:t>
            </a:r>
            <a:r>
              <a:rPr lang="tr-TR" sz="3300" b="1" dirty="0">
                <a:latin typeface="Calibri"/>
                <a:ea typeface="Calibri"/>
                <a:cs typeface="Times New Roman"/>
              </a:rPr>
              <a:t>ekrandaki bilgileri doldurunca  da “ </a:t>
            </a:r>
            <a:r>
              <a:rPr lang="tr-TR" sz="3300" b="1" u="sng" dirty="0">
                <a:latin typeface="Calibri"/>
                <a:ea typeface="Calibri"/>
                <a:cs typeface="Times New Roman"/>
              </a:rPr>
              <a:t>Değiştir</a:t>
            </a:r>
            <a:r>
              <a:rPr lang="tr-TR" sz="3300" b="1" dirty="0">
                <a:latin typeface="Calibri"/>
                <a:ea typeface="Calibri"/>
                <a:cs typeface="Times New Roman"/>
              </a:rPr>
              <a:t>”  butonuna basacaksınız.</a:t>
            </a:r>
          </a:p>
          <a:p>
            <a:pPr>
              <a:spcAft>
                <a:spcPts val="0"/>
              </a:spcAft>
              <a:buFont typeface="Wingdings" panose="05000000000000000000" pitchFamily="2" charset="2"/>
              <a:buChar char="Ø"/>
            </a:pPr>
            <a:r>
              <a:rPr lang="tr-TR" sz="3300" b="1" dirty="0" smtClean="0">
                <a:latin typeface="Calibri"/>
                <a:ea typeface="Calibri"/>
                <a:cs typeface="Times New Roman"/>
              </a:rPr>
              <a:t>İmzalama </a:t>
            </a:r>
            <a:r>
              <a:rPr lang="tr-TR" sz="3300" b="1" dirty="0">
                <a:latin typeface="Calibri"/>
                <a:ea typeface="Calibri"/>
                <a:cs typeface="Times New Roman"/>
              </a:rPr>
              <a:t>ekranı açılacak şifrenizle  </a:t>
            </a:r>
            <a:r>
              <a:rPr lang="tr-TR" sz="3300" b="1" u="sng" dirty="0">
                <a:latin typeface="Calibri"/>
                <a:ea typeface="Calibri"/>
                <a:cs typeface="Times New Roman"/>
              </a:rPr>
              <a:t>e-imzanız</a:t>
            </a:r>
            <a:r>
              <a:rPr lang="tr-TR" sz="3300" b="1" dirty="0">
                <a:latin typeface="Calibri"/>
                <a:ea typeface="Calibri"/>
                <a:cs typeface="Times New Roman"/>
              </a:rPr>
              <a:t>ı atacaksınız.</a:t>
            </a:r>
          </a:p>
          <a:p>
            <a:pPr>
              <a:spcAft>
                <a:spcPts val="0"/>
              </a:spcAft>
              <a:buFont typeface="Wingdings" panose="05000000000000000000" pitchFamily="2" charset="2"/>
              <a:buChar char="Ø"/>
            </a:pPr>
            <a:r>
              <a:rPr lang="tr-TR" sz="3300" b="1" dirty="0" smtClean="0">
                <a:latin typeface="Calibri"/>
                <a:ea typeface="Calibri"/>
                <a:cs typeface="Times New Roman"/>
              </a:rPr>
              <a:t>İmzalama </a:t>
            </a:r>
            <a:r>
              <a:rPr lang="tr-TR" sz="3300" b="1" dirty="0">
                <a:latin typeface="Calibri"/>
                <a:ea typeface="Calibri"/>
                <a:cs typeface="Times New Roman"/>
              </a:rPr>
              <a:t>işlemini bitirince “</a:t>
            </a:r>
            <a:r>
              <a:rPr lang="tr-TR" sz="3300" b="1" u="sng" dirty="0">
                <a:latin typeface="Calibri"/>
                <a:ea typeface="Calibri"/>
                <a:cs typeface="Times New Roman"/>
              </a:rPr>
              <a:t>Belge No Değişiklik Onay</a:t>
            </a:r>
            <a:r>
              <a:rPr lang="tr-TR" sz="3300" b="1" dirty="0">
                <a:latin typeface="Calibri"/>
                <a:ea typeface="Calibri"/>
                <a:cs typeface="Times New Roman"/>
              </a:rPr>
              <a:t>” butonuna basacaksınız.</a:t>
            </a:r>
          </a:p>
          <a:p>
            <a:pPr>
              <a:spcAft>
                <a:spcPts val="0"/>
              </a:spcAft>
              <a:buFont typeface="Wingdings" panose="05000000000000000000" pitchFamily="2" charset="2"/>
              <a:buChar char="Ø"/>
            </a:pPr>
            <a:r>
              <a:rPr lang="tr-TR" sz="3300" b="1" dirty="0" smtClean="0">
                <a:latin typeface="Calibri"/>
                <a:ea typeface="Calibri"/>
                <a:cs typeface="Times New Roman"/>
              </a:rPr>
              <a:t>Bu </a:t>
            </a:r>
            <a:r>
              <a:rPr lang="tr-TR" sz="3300" b="1" dirty="0">
                <a:latin typeface="Calibri"/>
                <a:ea typeface="Calibri"/>
                <a:cs typeface="Times New Roman"/>
              </a:rPr>
              <a:t>işlemi yapınca sayfamız Gümrük Bakanlığı  ile haberleşmiş olacak ve </a:t>
            </a:r>
            <a:r>
              <a:rPr lang="tr-TR" sz="3300" b="1" dirty="0" smtClean="0">
                <a:latin typeface="Calibri"/>
                <a:ea typeface="Calibri"/>
                <a:cs typeface="Times New Roman"/>
              </a:rPr>
              <a:t>onların (</a:t>
            </a:r>
            <a:r>
              <a:rPr lang="tr-TR" sz="3300" b="1" dirty="0">
                <a:latin typeface="Calibri"/>
                <a:ea typeface="Calibri"/>
                <a:cs typeface="Times New Roman"/>
              </a:rPr>
              <a:t>Bakanlığın) haberi olmuş olacak. Ayrıca,</a:t>
            </a:r>
          </a:p>
          <a:p>
            <a:pPr>
              <a:spcAft>
                <a:spcPts val="0"/>
              </a:spcAft>
              <a:buFont typeface="Wingdings" panose="05000000000000000000" pitchFamily="2" charset="2"/>
              <a:buChar char="Ø"/>
            </a:pPr>
            <a:r>
              <a:rPr lang="tr-TR" sz="3300" b="1" dirty="0" smtClean="0">
                <a:latin typeface="Calibri"/>
                <a:ea typeface="Calibri"/>
                <a:cs typeface="Times New Roman"/>
              </a:rPr>
              <a:t>”</a:t>
            </a:r>
            <a:r>
              <a:rPr lang="tr-TR" sz="3300" b="1" u="sng" dirty="0">
                <a:latin typeface="Calibri"/>
                <a:ea typeface="Calibri"/>
                <a:cs typeface="Times New Roman"/>
              </a:rPr>
              <a:t>Yazdır</a:t>
            </a:r>
            <a:r>
              <a:rPr lang="tr-TR" sz="3300" b="1" dirty="0">
                <a:latin typeface="Calibri"/>
                <a:ea typeface="Calibri"/>
                <a:cs typeface="Times New Roman"/>
              </a:rPr>
              <a:t>” butonu aktif hale gelmiş olacak.</a:t>
            </a:r>
          </a:p>
          <a:p>
            <a:pPr>
              <a:spcAft>
                <a:spcPts val="0"/>
              </a:spcAft>
              <a:buFont typeface="Wingdings" panose="05000000000000000000" pitchFamily="2" charset="2"/>
              <a:buChar char="Ø"/>
            </a:pPr>
            <a:r>
              <a:rPr lang="tr-TR" sz="3300" b="1" dirty="0" smtClean="0">
                <a:latin typeface="Calibri"/>
                <a:ea typeface="Calibri"/>
                <a:cs typeface="Times New Roman"/>
              </a:rPr>
              <a:t>Yazdırma </a:t>
            </a:r>
            <a:r>
              <a:rPr lang="tr-TR" sz="3300" b="1" dirty="0">
                <a:latin typeface="Calibri"/>
                <a:ea typeface="Calibri"/>
                <a:cs typeface="Times New Roman"/>
              </a:rPr>
              <a:t>işlemi yaparken orada seçilecek olan iki seçenekten  mutlaka PDF seçeneğini seçilecek. Diğer HTML seçeneğinde ise yazılar, mühürler derli toplu çıkamıyor.</a:t>
            </a:r>
          </a:p>
          <a:p>
            <a:pPr>
              <a:spcAft>
                <a:spcPts val="0"/>
              </a:spcAft>
              <a:buFont typeface="Wingdings" panose="05000000000000000000" pitchFamily="2" charset="2"/>
              <a:buChar char="Ø"/>
            </a:pPr>
            <a:r>
              <a:rPr lang="tr-TR" sz="3300" b="1" dirty="0" smtClean="0">
                <a:latin typeface="Calibri"/>
                <a:ea typeface="Calibri"/>
                <a:cs typeface="Times New Roman"/>
              </a:rPr>
              <a:t>Yazdırmadan </a:t>
            </a:r>
            <a:r>
              <a:rPr lang="tr-TR" sz="3300" b="1" dirty="0">
                <a:latin typeface="Calibri"/>
                <a:ea typeface="Calibri"/>
                <a:cs typeface="Times New Roman"/>
              </a:rPr>
              <a:t>önce ilk defa ATR yapanlara tavsiye edilir:  ATR fotokopisini çekip  </a:t>
            </a:r>
            <a:r>
              <a:rPr lang="tr-TR" sz="3300" b="1" dirty="0" smtClean="0">
                <a:latin typeface="Calibri"/>
                <a:ea typeface="Calibri"/>
                <a:cs typeface="Times New Roman"/>
              </a:rPr>
              <a:t>önce fotokopiye </a:t>
            </a:r>
            <a:r>
              <a:rPr lang="tr-TR" sz="3300" b="1" dirty="0">
                <a:latin typeface="Calibri"/>
                <a:ea typeface="Calibri"/>
                <a:cs typeface="Times New Roman"/>
              </a:rPr>
              <a:t>yazdırın ki ne şekil oluşuyor görebilesiniz</a:t>
            </a:r>
            <a:r>
              <a:rPr lang="tr-TR" sz="3300" b="1" dirty="0" smtClean="0">
                <a:latin typeface="Calibri"/>
                <a:ea typeface="Calibri"/>
                <a:cs typeface="Times New Roman"/>
              </a:rPr>
              <a:t>. Ya da ATR belgesinin beyaz sayfalarından birisini ilk önce yazdırın, nasılsa bu beyaz nüshaları artık siz /ihracatçı saklıyorsunuz. Dört beyaz sayfayı yazdırdıktan sonra renkli sayfayı yazdırın…</a:t>
            </a:r>
            <a:endParaRPr lang="tr-TR" sz="3300" b="1" dirty="0">
              <a:latin typeface="Calibri"/>
              <a:ea typeface="Calibri"/>
              <a:cs typeface="Times New Roman"/>
            </a:endParaRPr>
          </a:p>
          <a:p>
            <a:pPr>
              <a:spcAft>
                <a:spcPts val="0"/>
              </a:spcAft>
            </a:pPr>
            <a:r>
              <a:rPr lang="tr-TR" sz="3300" b="1" dirty="0">
                <a:solidFill>
                  <a:srgbClr val="1F497D"/>
                </a:solidFill>
                <a:latin typeface="Calibri"/>
                <a:ea typeface="Calibri"/>
                <a:cs typeface="Times New Roman"/>
              </a:rPr>
              <a:t> </a:t>
            </a:r>
            <a:endParaRPr lang="tr-TR" sz="3300" b="1" dirty="0">
              <a:latin typeface="Calibri"/>
              <a:ea typeface="Calibri"/>
              <a:cs typeface="Times New Roman"/>
            </a:endParaRPr>
          </a:p>
          <a:p>
            <a:endParaRPr lang="tr-TR" dirty="0"/>
          </a:p>
        </p:txBody>
      </p:sp>
    </p:spTree>
    <p:extLst>
      <p:ext uri="{BB962C8B-B14F-4D97-AF65-F5344CB8AC3E}">
        <p14:creationId xmlns:p14="http://schemas.microsoft.com/office/powerpoint/2010/main" val="11730784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MERSİS NO </a:t>
            </a:r>
            <a:br>
              <a:rPr lang="tr-TR" dirty="0" smtClean="0"/>
            </a:br>
            <a:endParaRPr lang="tr-TR" dirty="0"/>
          </a:p>
        </p:txBody>
      </p:sp>
      <p:sp>
        <p:nvSpPr>
          <p:cNvPr id="3" name="İçerik Yer Tutucusu 2"/>
          <p:cNvSpPr>
            <a:spLocks noGrp="1"/>
          </p:cNvSpPr>
          <p:nvPr>
            <p:ph idx="1"/>
          </p:nvPr>
        </p:nvSpPr>
        <p:spPr>
          <a:xfrm>
            <a:off x="838199" y="1825625"/>
            <a:ext cx="11353801" cy="4351338"/>
          </a:xfrm>
        </p:spPr>
        <p:txBody>
          <a:bodyPr/>
          <a:lstStyle/>
          <a:p>
            <a:endParaRPr lang="tr-TR" dirty="0" smtClean="0"/>
          </a:p>
          <a:p>
            <a:endParaRPr lang="tr-TR" dirty="0"/>
          </a:p>
          <a:p>
            <a:pPr>
              <a:buFont typeface="Wingdings" panose="05000000000000000000" pitchFamily="2" charset="2"/>
              <a:buChar char="Ø"/>
            </a:pPr>
            <a:r>
              <a:rPr lang="tr-TR" b="1" dirty="0" err="1" smtClean="0"/>
              <a:t>Mersis</a:t>
            </a:r>
            <a:r>
              <a:rPr lang="tr-TR" b="1" dirty="0" smtClean="0"/>
              <a:t> No. hanesi Gümrük Bakanlığının zorunlu kıldığı hanedir. </a:t>
            </a:r>
          </a:p>
          <a:p>
            <a:pPr>
              <a:buFont typeface="Wingdings" panose="05000000000000000000" pitchFamily="2" charset="2"/>
              <a:buChar char="Ø"/>
            </a:pPr>
            <a:r>
              <a:rPr lang="tr-TR" b="1" dirty="0" smtClean="0"/>
              <a:t>Şahıs firmalarında </a:t>
            </a:r>
            <a:r>
              <a:rPr lang="tr-TR" b="1" dirty="0" err="1" smtClean="0"/>
              <a:t>mersis</a:t>
            </a:r>
            <a:r>
              <a:rPr lang="tr-TR" b="1" dirty="0" smtClean="0"/>
              <a:t> </a:t>
            </a:r>
            <a:r>
              <a:rPr lang="tr-TR" b="1" dirty="0" err="1" smtClean="0"/>
              <a:t>no</a:t>
            </a:r>
            <a:r>
              <a:rPr lang="tr-TR" b="1" dirty="0" smtClean="0"/>
              <a:t>. alma zorunluğu olmadığı için şahsın  TC Kimlik </a:t>
            </a:r>
            <a:r>
              <a:rPr lang="tr-TR" b="1" dirty="0" err="1" smtClean="0"/>
              <a:t>no</a:t>
            </a:r>
            <a:r>
              <a:rPr lang="tr-TR" b="1" dirty="0" smtClean="0"/>
              <a:t>. su yazılarak da devam edebilirsiniz.</a:t>
            </a:r>
            <a:endParaRPr lang="tr-TR" b="1" dirty="0"/>
          </a:p>
        </p:txBody>
      </p:sp>
    </p:spTree>
    <p:extLst>
      <p:ext uri="{BB962C8B-B14F-4D97-AF65-F5344CB8AC3E}">
        <p14:creationId xmlns:p14="http://schemas.microsoft.com/office/powerpoint/2010/main" val="34823280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103908" y="905703"/>
            <a:ext cx="12295908" cy="1143000"/>
          </a:xfrm>
        </p:spPr>
        <p:txBody>
          <a:bodyPr>
            <a:normAutofit/>
          </a:bodyPr>
          <a:lstStyle/>
          <a:p>
            <a:pPr algn="ctr"/>
            <a:r>
              <a:rPr lang="tr-TR" sz="2800" dirty="0" smtClean="0"/>
              <a:t>BİRLİK PERSONELİ (Onaya </a:t>
            </a:r>
            <a:r>
              <a:rPr lang="tr-TR" sz="2800" dirty="0"/>
              <a:t>B</a:t>
            </a:r>
            <a:r>
              <a:rPr lang="tr-TR" sz="2800" dirty="0" smtClean="0"/>
              <a:t>elge </a:t>
            </a:r>
            <a:r>
              <a:rPr lang="tr-TR" sz="2800" dirty="0"/>
              <a:t>G</a:t>
            </a:r>
            <a:r>
              <a:rPr lang="tr-TR" sz="2800" dirty="0" smtClean="0"/>
              <a:t>elmiş </a:t>
            </a:r>
            <a:r>
              <a:rPr lang="tr-TR" sz="2800" dirty="0"/>
              <a:t>İ</a:t>
            </a:r>
            <a:r>
              <a:rPr lang="tr-TR" sz="2800" dirty="0" smtClean="0"/>
              <a:t>se) BELGEYİ ONAY BEKLİYOR DURUMUNDA GÖRÜR</a:t>
            </a:r>
            <a:endParaRPr lang="tr-TR" sz="2800" dirty="0"/>
          </a:p>
        </p:txBody>
      </p:sp>
      <p:sp>
        <p:nvSpPr>
          <p:cNvPr id="6" name="İçerik Yer Tutucusu 2"/>
          <p:cNvSpPr>
            <a:spLocks noGrp="1"/>
          </p:cNvSpPr>
          <p:nvPr>
            <p:ph idx="1"/>
          </p:nvPr>
        </p:nvSpPr>
        <p:spPr>
          <a:xfrm>
            <a:off x="1307205" y="2450206"/>
            <a:ext cx="9292108" cy="3379094"/>
          </a:xfrm>
        </p:spPr>
        <p:txBody>
          <a:bodyPr>
            <a:normAutofit/>
          </a:bodyPr>
          <a:lstStyle/>
          <a:p>
            <a:pPr algn="just">
              <a:buFont typeface="Wingdings" panose="05000000000000000000" pitchFamily="2" charset="2"/>
              <a:buChar char="Ø"/>
            </a:pPr>
            <a:r>
              <a:rPr lang="tr-TR" b="1" dirty="0" smtClean="0"/>
              <a:t>Birlik personeli kendisi ATR doldurmadığı için onun onaylamak için arayacağı belgelere ulaşacağı yer       ‘ONAY BEKLİYOR’ durumundakilerdir. Sayfayı yenilemenize rağmen sağ taraf boş ise birlik personeli açısından onaya gönderilen belge yok demektir (aşağıdaki 16. slayttaki resim)…</a:t>
            </a:r>
            <a:endParaRPr lang="tr-TR" b="1" dirty="0"/>
          </a:p>
        </p:txBody>
      </p:sp>
    </p:spTree>
    <p:extLst>
      <p:ext uri="{BB962C8B-B14F-4D97-AF65-F5344CB8AC3E}">
        <p14:creationId xmlns:p14="http://schemas.microsoft.com/office/powerpoint/2010/main" val="36666658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descr="image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19" y="800100"/>
            <a:ext cx="11845636" cy="5060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91056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38199" y="880282"/>
            <a:ext cx="10515600" cy="1325563"/>
          </a:xfrm>
        </p:spPr>
        <p:txBody>
          <a:bodyPr>
            <a:normAutofit/>
          </a:bodyPr>
          <a:lstStyle/>
          <a:p>
            <a:pPr algn="ctr"/>
            <a:r>
              <a:rPr lang="tr-TR" sz="2800" dirty="0" smtClean="0"/>
              <a:t>Yanlış Sisteme Girmeyin, Yanlış Tarayıcıdan Giriş Yapmayın</a:t>
            </a:r>
            <a:endParaRPr lang="tr-TR" sz="2800" dirty="0"/>
          </a:p>
        </p:txBody>
      </p:sp>
      <p:sp>
        <p:nvSpPr>
          <p:cNvPr id="3" name="İçerik Yer Tutucusu 2"/>
          <p:cNvSpPr>
            <a:spLocks noGrp="1"/>
          </p:cNvSpPr>
          <p:nvPr>
            <p:ph idx="1"/>
          </p:nvPr>
        </p:nvSpPr>
        <p:spPr>
          <a:xfrm>
            <a:off x="838199" y="1825625"/>
            <a:ext cx="11100955" cy="4351338"/>
          </a:xfrm>
        </p:spPr>
        <p:txBody>
          <a:bodyPr/>
          <a:lstStyle/>
          <a:p>
            <a:endParaRPr lang="tr-TR" dirty="0" smtClean="0"/>
          </a:p>
          <a:p>
            <a:pPr marL="0" indent="0">
              <a:buNone/>
            </a:pPr>
            <a:r>
              <a:rPr lang="tr-TR" b="1" dirty="0" smtClean="0"/>
              <a:t>                </a:t>
            </a:r>
            <a:r>
              <a:rPr lang="tr-TR" b="1" dirty="0" smtClean="0">
                <a:solidFill>
                  <a:srgbClr val="00B0F0"/>
                </a:solidFill>
              </a:rPr>
              <a:t>İnternet Explorer </a:t>
            </a:r>
            <a:r>
              <a:rPr lang="tr-TR" b="1" dirty="0" smtClean="0"/>
              <a:t>açılır ve şu linke girilir:</a:t>
            </a:r>
          </a:p>
          <a:p>
            <a:endParaRPr lang="tr-TR" sz="3600" b="1" dirty="0">
              <a:solidFill>
                <a:srgbClr val="FF0000"/>
              </a:solidFill>
            </a:endParaRPr>
          </a:p>
          <a:p>
            <a:pPr marL="0" indent="0">
              <a:buNone/>
            </a:pPr>
            <a:r>
              <a:rPr lang="tr-TR" sz="3600" b="1" dirty="0" smtClean="0">
                <a:solidFill>
                  <a:srgbClr val="FF0000"/>
                </a:solidFill>
              </a:rPr>
              <a:t>     </a:t>
            </a:r>
            <a:r>
              <a:rPr lang="tr-TR" sz="3600" b="1" dirty="0" smtClean="0">
                <a:solidFill>
                  <a:srgbClr val="FF0000"/>
                </a:solidFill>
                <a:hlinkClick r:id="rId2"/>
              </a:rPr>
              <a:t>http://istanbul.e.birlik.net/dolasim/app</a:t>
            </a:r>
            <a:endParaRPr lang="tr-TR" sz="3600" b="1" dirty="0">
              <a:solidFill>
                <a:srgbClr val="FF0000"/>
              </a:solidFill>
            </a:endParaRPr>
          </a:p>
          <a:p>
            <a:pPr marL="0" indent="0">
              <a:buNone/>
            </a:pPr>
            <a:r>
              <a:rPr lang="tr-TR" b="1" dirty="0" smtClean="0"/>
              <a:t> Oysa e-birlik’ e doğrudan girerseniz aşağıdaki hata alınır.</a:t>
            </a:r>
          </a:p>
          <a:p>
            <a:pPr marL="0" indent="0">
              <a:buNone/>
            </a:pPr>
            <a:r>
              <a:rPr lang="tr-TR" b="1" dirty="0"/>
              <a:t> </a:t>
            </a:r>
            <a:r>
              <a:rPr lang="tr-TR" b="1" dirty="0" smtClean="0"/>
              <a:t>                                           (Slayt 18)</a:t>
            </a:r>
            <a:endParaRPr lang="tr-TR" b="1" dirty="0"/>
          </a:p>
        </p:txBody>
      </p:sp>
    </p:spTree>
    <p:extLst>
      <p:ext uri="{BB962C8B-B14F-4D97-AF65-F5344CB8AC3E}">
        <p14:creationId xmlns:p14="http://schemas.microsoft.com/office/powerpoint/2010/main" val="7119883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9540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49370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77592" y="931797"/>
            <a:ext cx="10515600" cy="1325563"/>
          </a:xfrm>
        </p:spPr>
        <p:txBody>
          <a:bodyPr>
            <a:normAutofit/>
          </a:bodyPr>
          <a:lstStyle/>
          <a:p>
            <a:pPr algn="ctr"/>
            <a:r>
              <a:rPr lang="tr-TR" sz="2800" dirty="0" smtClean="0"/>
              <a:t>Yanlış Tarayıcı Kullanmayın</a:t>
            </a:r>
            <a:endParaRPr lang="tr-TR" sz="2800" dirty="0"/>
          </a:p>
        </p:txBody>
      </p:sp>
      <p:sp>
        <p:nvSpPr>
          <p:cNvPr id="3" name="İçerik Yer Tutucusu 2"/>
          <p:cNvSpPr>
            <a:spLocks noGrp="1"/>
          </p:cNvSpPr>
          <p:nvPr>
            <p:ph idx="1"/>
          </p:nvPr>
        </p:nvSpPr>
        <p:spPr/>
        <p:txBody>
          <a:bodyPr/>
          <a:lstStyle/>
          <a:p>
            <a:endParaRPr lang="tr-TR" dirty="0" smtClean="0"/>
          </a:p>
          <a:p>
            <a:endParaRPr lang="tr-TR" dirty="0"/>
          </a:p>
          <a:p>
            <a:pPr>
              <a:buFont typeface="Wingdings" panose="05000000000000000000" pitchFamily="2" charset="2"/>
              <a:buChar char="Ø"/>
            </a:pPr>
            <a:r>
              <a:rPr lang="tr-TR" b="1" dirty="0" smtClean="0"/>
              <a:t>Linki </a:t>
            </a:r>
            <a:r>
              <a:rPr lang="tr-TR" b="1" dirty="0" smtClean="0">
                <a:solidFill>
                  <a:srgbClr val="C00000"/>
                </a:solidFill>
              </a:rPr>
              <a:t>İnternet Explorer </a:t>
            </a:r>
            <a:r>
              <a:rPr lang="tr-TR" b="1" dirty="0" smtClean="0"/>
              <a:t>tarayıcınız üzerinden kullanınız. </a:t>
            </a:r>
            <a:r>
              <a:rPr lang="tr-TR" b="1" dirty="0" smtClean="0"/>
              <a:t>Yukarıdaki (18. slayttaki) </a:t>
            </a:r>
            <a:r>
              <a:rPr lang="tr-TR" b="1" dirty="0" smtClean="0"/>
              <a:t>hatayı görünce yanlış tarayıcı kullandığınızı anlayınız.</a:t>
            </a:r>
          </a:p>
          <a:p>
            <a:endParaRPr lang="tr-TR" b="1" dirty="0"/>
          </a:p>
        </p:txBody>
      </p:sp>
    </p:spTree>
    <p:extLst>
      <p:ext uri="{BB962C8B-B14F-4D97-AF65-F5344CB8AC3E}">
        <p14:creationId xmlns:p14="http://schemas.microsoft.com/office/powerpoint/2010/main" val="3186179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0" y="738278"/>
            <a:ext cx="11378045" cy="1869840"/>
          </a:xfrm>
        </p:spPr>
        <p:txBody>
          <a:bodyPr>
            <a:normAutofit fontScale="90000"/>
          </a:bodyPr>
          <a:lstStyle/>
          <a:p>
            <a:pPr algn="ctr"/>
            <a:r>
              <a:rPr lang="tr-TR" sz="4400" dirty="0" smtClean="0"/>
              <a:t>    </a:t>
            </a:r>
            <a:r>
              <a:rPr lang="tr-TR" sz="3100" dirty="0" smtClean="0"/>
              <a:t>BU LİNKE GİRİNİZ</a:t>
            </a:r>
            <a:r>
              <a:rPr lang="tr-TR" sz="4400" dirty="0" smtClean="0"/>
              <a:t/>
            </a:r>
            <a:br>
              <a:rPr lang="tr-TR" sz="4400" dirty="0" smtClean="0"/>
            </a:br>
            <a:r>
              <a:rPr lang="tr-TR" dirty="0" smtClean="0"/>
              <a:t/>
            </a:r>
            <a:br>
              <a:rPr lang="tr-TR" dirty="0" smtClean="0"/>
            </a:br>
            <a:r>
              <a:rPr lang="tr-TR" dirty="0" smtClean="0"/>
              <a:t/>
            </a:r>
            <a:br>
              <a:rPr lang="tr-TR" dirty="0" smtClean="0"/>
            </a:br>
            <a:r>
              <a:rPr lang="tr-TR" sz="4900" dirty="0" smtClean="0">
                <a:solidFill>
                  <a:schemeClr val="accent3"/>
                </a:solidFill>
              </a:rPr>
              <a:t>http://istanbul.ebirlik.net/dolasim/app</a:t>
            </a:r>
            <a:endParaRPr lang="tr-TR" sz="4900" dirty="0">
              <a:solidFill>
                <a:schemeClr val="accent3"/>
              </a:solidFill>
            </a:endParaRPr>
          </a:p>
        </p:txBody>
      </p:sp>
      <p:sp>
        <p:nvSpPr>
          <p:cNvPr id="6" name="İçerik Yer Tutucusu 2"/>
          <p:cNvSpPr>
            <a:spLocks noGrp="1"/>
          </p:cNvSpPr>
          <p:nvPr>
            <p:ph idx="1"/>
          </p:nvPr>
        </p:nvSpPr>
        <p:spPr>
          <a:xfrm>
            <a:off x="862445" y="2608118"/>
            <a:ext cx="11088550" cy="3314699"/>
          </a:xfrm>
        </p:spPr>
        <p:txBody>
          <a:bodyPr>
            <a:normAutofit/>
          </a:bodyPr>
          <a:lstStyle/>
          <a:p>
            <a:endParaRPr lang="tr-TR" dirty="0" smtClean="0"/>
          </a:p>
          <a:p>
            <a:endParaRPr lang="tr-TR" dirty="0"/>
          </a:p>
          <a:p>
            <a:pPr>
              <a:buFont typeface="Wingdings" panose="05000000000000000000" pitchFamily="2" charset="2"/>
              <a:buChar char="Ø"/>
            </a:pPr>
            <a:r>
              <a:rPr lang="tr-TR" b="1" dirty="0" smtClean="0"/>
              <a:t>TARAYICINIZ </a:t>
            </a:r>
            <a:r>
              <a:rPr lang="tr-TR" sz="3900" b="1" dirty="0" smtClean="0">
                <a:solidFill>
                  <a:schemeClr val="accent3"/>
                </a:solidFill>
              </a:rPr>
              <a:t>INTERNET EXPLORER </a:t>
            </a:r>
            <a:r>
              <a:rPr lang="tr-TR" b="1" dirty="0" smtClean="0"/>
              <a:t>OLMALI.</a:t>
            </a:r>
          </a:p>
          <a:p>
            <a:pPr>
              <a:buFont typeface="Wingdings" panose="05000000000000000000" pitchFamily="2" charset="2"/>
              <a:buChar char="Ø"/>
            </a:pPr>
            <a:r>
              <a:rPr lang="tr-TR" sz="4300" b="1" dirty="0" smtClean="0">
                <a:solidFill>
                  <a:srgbClr val="FF0000"/>
                </a:solidFill>
              </a:rPr>
              <a:t>DOĞRUDAN E-BİRLİK’E GİRMEYİN</a:t>
            </a:r>
          </a:p>
          <a:p>
            <a:pPr>
              <a:buFont typeface="Wingdings" panose="05000000000000000000" pitchFamily="2" charset="2"/>
              <a:buChar char="Ø"/>
            </a:pPr>
            <a:r>
              <a:rPr lang="tr-TR" b="1" dirty="0" smtClean="0"/>
              <a:t>SATIN ALDIĞINIZ BELGELER </a:t>
            </a:r>
            <a:r>
              <a:rPr lang="tr-TR" sz="4000" b="1" dirty="0" smtClean="0">
                <a:solidFill>
                  <a:schemeClr val="accent1"/>
                </a:solidFill>
              </a:rPr>
              <a:t>TİM LOGOLU </a:t>
            </a:r>
            <a:r>
              <a:rPr lang="tr-TR" b="1" dirty="0" smtClean="0"/>
              <a:t>OLMALI</a:t>
            </a:r>
            <a:r>
              <a:rPr lang="tr-TR" dirty="0" smtClean="0"/>
              <a:t>.</a:t>
            </a:r>
            <a:endParaRPr lang="tr-TR" dirty="0"/>
          </a:p>
        </p:txBody>
      </p:sp>
      <p:sp>
        <p:nvSpPr>
          <p:cNvPr id="2" name="Aşağı Ok 1"/>
          <p:cNvSpPr/>
          <p:nvPr/>
        </p:nvSpPr>
        <p:spPr>
          <a:xfrm>
            <a:off x="5631873" y="1319646"/>
            <a:ext cx="484632" cy="6190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3527212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74272" y="365127"/>
            <a:ext cx="9379527" cy="1325563"/>
          </a:xfrm>
        </p:spPr>
        <p:txBody>
          <a:bodyPr/>
          <a:lstStyle/>
          <a:p>
            <a:r>
              <a:rPr lang="tr-TR" dirty="0" smtClean="0"/>
              <a:t/>
            </a:r>
            <a:br>
              <a:rPr lang="tr-TR" dirty="0" smtClean="0"/>
            </a:br>
            <a:r>
              <a:rPr lang="tr-TR" sz="2800" dirty="0" smtClean="0"/>
              <a:t>EK BELGELERİ YÜKLERKEN DİKKAT EDİLECEK HUSUS </a:t>
            </a:r>
            <a:endParaRPr lang="tr-TR" sz="2800" dirty="0"/>
          </a:p>
        </p:txBody>
      </p:sp>
      <p:sp>
        <p:nvSpPr>
          <p:cNvPr id="5" name="İçerik Yer Tutucusu 4"/>
          <p:cNvSpPr>
            <a:spLocks noGrp="1"/>
          </p:cNvSpPr>
          <p:nvPr>
            <p:ph idx="1"/>
          </p:nvPr>
        </p:nvSpPr>
        <p:spPr>
          <a:xfrm>
            <a:off x="0" y="1381991"/>
            <a:ext cx="12192000" cy="4794972"/>
          </a:xfrm>
        </p:spPr>
        <p:txBody>
          <a:bodyPr/>
          <a:lstStyle/>
          <a:p>
            <a:endParaRPr lang="tr-TR" b="1" dirty="0" smtClean="0"/>
          </a:p>
          <a:p>
            <a:endParaRPr lang="tr-TR" b="1" dirty="0" smtClean="0"/>
          </a:p>
          <a:p>
            <a:pPr>
              <a:buFont typeface="Wingdings" panose="05000000000000000000" pitchFamily="2" charset="2"/>
              <a:buChar char="Ø"/>
            </a:pPr>
            <a:r>
              <a:rPr lang="tr-TR" b="1" dirty="0" smtClean="0"/>
              <a:t>Fatura yüklerken dikkat edilecek bir husus alttaki (21. slaytta) yer alır</a:t>
            </a:r>
            <a:r>
              <a:rPr lang="tr-TR" dirty="0" smtClean="0"/>
              <a:t>. </a:t>
            </a:r>
            <a:r>
              <a:rPr lang="tr-TR" b="1" dirty="0" smtClean="0"/>
              <a:t>Burada çözüm için şöyle ilerleyiniz:</a:t>
            </a:r>
          </a:p>
          <a:p>
            <a:pPr>
              <a:buFont typeface="Wingdings" panose="05000000000000000000" pitchFamily="2" charset="2"/>
              <a:buChar char="Ø"/>
            </a:pPr>
            <a:r>
              <a:rPr lang="tr-TR" b="1" dirty="0"/>
              <a:t>Fatura </a:t>
            </a:r>
            <a:r>
              <a:rPr lang="tr-TR" b="1" dirty="0" err="1"/>
              <a:t>no</a:t>
            </a:r>
            <a:r>
              <a:rPr lang="tr-TR" b="1" dirty="0"/>
              <a:t> alanını doldurmadan fatura </a:t>
            </a:r>
            <a:r>
              <a:rPr lang="tr-TR" b="1" dirty="0" smtClean="0"/>
              <a:t>eklemeye çalışmayınız.</a:t>
            </a:r>
            <a:endParaRPr lang="tr-TR" b="1" dirty="0"/>
          </a:p>
          <a:p>
            <a:pPr>
              <a:buFont typeface="Wingdings" panose="05000000000000000000" pitchFamily="2" charset="2"/>
              <a:buChar char="Ø"/>
            </a:pPr>
            <a:r>
              <a:rPr lang="tr-TR" b="1" dirty="0"/>
              <a:t>Fatura </a:t>
            </a:r>
            <a:r>
              <a:rPr lang="tr-TR" b="1" dirty="0" err="1"/>
              <a:t>no</a:t>
            </a:r>
            <a:r>
              <a:rPr lang="tr-TR" b="1" dirty="0"/>
              <a:t> bilgisini </a:t>
            </a:r>
            <a:r>
              <a:rPr lang="tr-TR" b="1" dirty="0" smtClean="0"/>
              <a:t>önce girip faturayı sonra yükleyiniz.</a:t>
            </a:r>
          </a:p>
          <a:p>
            <a:pPr>
              <a:buFont typeface="Wingdings" panose="05000000000000000000" pitchFamily="2" charset="2"/>
              <a:buChar char="Ø"/>
            </a:pPr>
            <a:r>
              <a:rPr lang="tr-TR" b="1" dirty="0" smtClean="0"/>
              <a:t>Çoklu yüklemelerde küçülterek yükleyiniz.</a:t>
            </a:r>
            <a:endParaRPr lang="tr-TR" b="1" dirty="0"/>
          </a:p>
        </p:txBody>
      </p:sp>
    </p:spTree>
    <p:extLst>
      <p:ext uri="{BB962C8B-B14F-4D97-AF65-F5344CB8AC3E}">
        <p14:creationId xmlns:p14="http://schemas.microsoft.com/office/powerpoint/2010/main" val="34866329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dirty="0" smtClean="0"/>
              <a:t>EK BELGELERİ YÜKLERKEN DİKKAT EDİLECEK HUSUS </a:t>
            </a:r>
            <a:endParaRPr lang="tr-TR" sz="2800" dirty="0"/>
          </a:p>
        </p:txBody>
      </p:sp>
      <p:pic>
        <p:nvPicPr>
          <p:cNvPr id="5" name="İçerik Yer Tutucusu 4" descr="cid:image001.png@01D41A8E.C2EBF9B0"/>
          <p:cNvPicPr>
            <a:picLocks noGrp="1"/>
          </p:cNvPicPr>
          <p:nvPr>
            <p:ph idx="1"/>
          </p:nvPr>
        </p:nvPicPr>
        <p:blipFill>
          <a:blip r:embed="rId2" r:link="rId3">
            <a:extLst>
              <a:ext uri="{28A0092B-C50C-407E-A947-70E740481C1C}">
                <a14:useLocalDpi xmlns:a14="http://schemas.microsoft.com/office/drawing/2010/main" val="0"/>
              </a:ext>
            </a:extLst>
          </a:blip>
          <a:srcRect/>
          <a:stretch>
            <a:fillRect/>
          </a:stretch>
        </p:blipFill>
        <p:spPr bwMode="auto">
          <a:xfrm>
            <a:off x="544287" y="1295400"/>
            <a:ext cx="11451770" cy="4615543"/>
          </a:xfrm>
          <a:prstGeom prst="rect">
            <a:avLst/>
          </a:prstGeom>
          <a:noFill/>
          <a:ln>
            <a:noFill/>
          </a:ln>
        </p:spPr>
      </p:pic>
    </p:spTree>
    <p:extLst>
      <p:ext uri="{BB962C8B-B14F-4D97-AF65-F5344CB8AC3E}">
        <p14:creationId xmlns:p14="http://schemas.microsoft.com/office/powerpoint/2010/main" val="5803765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sz="2800" dirty="0" smtClean="0"/>
              <a:t>TASLAK İLE İŞİNİZ BİTİNCE</a:t>
            </a:r>
            <a:endParaRPr lang="tr-TR" sz="2800" dirty="0"/>
          </a:p>
        </p:txBody>
      </p:sp>
      <p:sp>
        <p:nvSpPr>
          <p:cNvPr id="3" name="İçerik Yer Tutucusu 2"/>
          <p:cNvSpPr>
            <a:spLocks noGrp="1"/>
          </p:cNvSpPr>
          <p:nvPr>
            <p:ph idx="1"/>
          </p:nvPr>
        </p:nvSpPr>
        <p:spPr>
          <a:xfrm>
            <a:off x="838200" y="1236518"/>
            <a:ext cx="10515600" cy="4940445"/>
          </a:xfrm>
        </p:spPr>
        <p:txBody>
          <a:bodyPr>
            <a:normAutofit lnSpcReduction="10000"/>
          </a:bodyPr>
          <a:lstStyle/>
          <a:p>
            <a:pPr algn="just">
              <a:buFont typeface="Wingdings" panose="05000000000000000000" pitchFamily="2" charset="2"/>
              <a:buChar char="Ø"/>
            </a:pPr>
            <a:r>
              <a:rPr lang="tr-TR" b="1" dirty="0" smtClean="0"/>
              <a:t> Önce </a:t>
            </a:r>
            <a:r>
              <a:rPr lang="tr-TR" b="1" u="sng" dirty="0" smtClean="0"/>
              <a:t>İmzala</a:t>
            </a:r>
            <a:r>
              <a:rPr lang="tr-TR" b="1" dirty="0" smtClean="0"/>
              <a:t>,</a:t>
            </a:r>
          </a:p>
          <a:p>
            <a:pPr algn="just">
              <a:buFont typeface="Wingdings" panose="05000000000000000000" pitchFamily="2" charset="2"/>
              <a:buChar char="Ø"/>
            </a:pPr>
            <a:endParaRPr lang="tr-TR" b="1" dirty="0" smtClean="0"/>
          </a:p>
          <a:p>
            <a:pPr algn="just">
              <a:buFont typeface="Wingdings" panose="05000000000000000000" pitchFamily="2" charset="2"/>
              <a:buChar char="Ø"/>
            </a:pPr>
            <a:r>
              <a:rPr lang="tr-TR" b="1" dirty="0" smtClean="0"/>
              <a:t> Sonra </a:t>
            </a:r>
            <a:r>
              <a:rPr lang="tr-TR" b="1" u="sng" dirty="0" smtClean="0"/>
              <a:t>İmzalı Belgeyi Kaydet </a:t>
            </a:r>
          </a:p>
          <a:p>
            <a:pPr algn="just">
              <a:buFont typeface="Wingdings" panose="05000000000000000000" pitchFamily="2" charset="2"/>
              <a:buChar char="Ø"/>
            </a:pPr>
            <a:endParaRPr lang="tr-TR" b="1" u="sng" dirty="0" smtClean="0"/>
          </a:p>
          <a:p>
            <a:pPr algn="just">
              <a:buFont typeface="Wingdings" panose="05000000000000000000" pitchFamily="2" charset="2"/>
              <a:buChar char="Ø"/>
            </a:pPr>
            <a:r>
              <a:rPr lang="tr-TR" b="1" dirty="0" smtClean="0"/>
              <a:t> </a:t>
            </a:r>
            <a:r>
              <a:rPr lang="tr-TR" b="1" u="sng" dirty="0" smtClean="0"/>
              <a:t>Onaya Gönder </a:t>
            </a:r>
            <a:r>
              <a:rPr lang="tr-TR" b="1" dirty="0" smtClean="0"/>
              <a:t>butonları üstten sırasıyla seçilerek ilerlenir.</a:t>
            </a:r>
          </a:p>
          <a:p>
            <a:pPr algn="just">
              <a:buFont typeface="Wingdings" panose="05000000000000000000" pitchFamily="2" charset="2"/>
              <a:buChar char="Ø"/>
            </a:pPr>
            <a:endParaRPr lang="tr-TR" b="1" dirty="0" smtClean="0"/>
          </a:p>
          <a:p>
            <a:pPr algn="just">
              <a:buFont typeface="Wingdings" panose="05000000000000000000" pitchFamily="2" charset="2"/>
              <a:buChar char="Ø"/>
            </a:pPr>
            <a:r>
              <a:rPr lang="tr-TR" b="1" dirty="0" smtClean="0"/>
              <a:t> Alttaki (23.slayttaki) hata kutucuğu bu sırayı doğru           yapmadığınızı gösterecektir. </a:t>
            </a:r>
          </a:p>
          <a:p>
            <a:pPr algn="just">
              <a:buFont typeface="Wingdings" panose="05000000000000000000" pitchFamily="2" charset="2"/>
              <a:buChar char="Ø"/>
            </a:pPr>
            <a:endParaRPr lang="tr-TR" b="1" dirty="0"/>
          </a:p>
          <a:p>
            <a:pPr algn="just">
              <a:buFont typeface="Wingdings" panose="05000000000000000000" pitchFamily="2" charset="2"/>
              <a:buChar char="Ø"/>
            </a:pPr>
            <a:r>
              <a:rPr lang="tr-TR" b="1" dirty="0" smtClean="0"/>
              <a:t>Böylece Taslak olarak doldurulmuş olan belge ‘Onaya Gönder’ dediğinizde onay personeli ekranına düşecektir.</a:t>
            </a:r>
            <a:endParaRPr lang="tr-TR" b="1" dirty="0"/>
          </a:p>
        </p:txBody>
      </p:sp>
    </p:spTree>
    <p:extLst>
      <p:ext uri="{BB962C8B-B14F-4D97-AF65-F5344CB8AC3E}">
        <p14:creationId xmlns:p14="http://schemas.microsoft.com/office/powerpoint/2010/main" val="5430002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173194" y="1031920"/>
            <a:ext cx="11639550" cy="5257800"/>
          </a:xfrm>
          <a:prstGeom prst="rect">
            <a:avLst/>
          </a:prstGeom>
        </p:spPr>
      </p:pic>
    </p:spTree>
    <p:extLst>
      <p:ext uri="{BB962C8B-B14F-4D97-AF65-F5344CB8AC3E}">
        <p14:creationId xmlns:p14="http://schemas.microsoft.com/office/powerpoint/2010/main" val="12475855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09411" y="384465"/>
            <a:ext cx="10515600" cy="1257299"/>
          </a:xfrm>
        </p:spPr>
        <p:txBody>
          <a:bodyPr>
            <a:normAutofit/>
          </a:bodyPr>
          <a:lstStyle/>
          <a:p>
            <a:pPr algn="ctr"/>
            <a:r>
              <a:rPr lang="tr-TR" sz="2800" dirty="0" smtClean="0"/>
              <a:t>MÜKELLEFİN TC KİMLİK NO.SU ALANI</a:t>
            </a:r>
            <a:br>
              <a:rPr lang="tr-TR" sz="2800" dirty="0" smtClean="0"/>
            </a:br>
            <a:r>
              <a:rPr lang="tr-TR" sz="2800" dirty="0" smtClean="0"/>
              <a:t>ÖNEMLİDİR</a:t>
            </a:r>
            <a:endParaRPr lang="tr-TR" sz="2800" dirty="0"/>
          </a:p>
        </p:txBody>
      </p:sp>
      <p:sp>
        <p:nvSpPr>
          <p:cNvPr id="3" name="İçerik Yer Tutucusu 2"/>
          <p:cNvSpPr>
            <a:spLocks noGrp="1"/>
          </p:cNvSpPr>
          <p:nvPr>
            <p:ph idx="1"/>
          </p:nvPr>
        </p:nvSpPr>
        <p:spPr/>
        <p:txBody>
          <a:bodyPr/>
          <a:lstStyle/>
          <a:p>
            <a:endParaRPr lang="tr-TR" b="1" dirty="0" smtClean="0"/>
          </a:p>
          <a:p>
            <a:endParaRPr lang="tr-TR" b="1" dirty="0"/>
          </a:p>
          <a:p>
            <a:pPr algn="ctr">
              <a:buFont typeface="Wingdings" panose="05000000000000000000" pitchFamily="2" charset="2"/>
              <a:buChar char="Ø"/>
            </a:pPr>
            <a:r>
              <a:rPr lang="tr-TR" b="1" dirty="0" smtClean="0"/>
              <a:t> Mükellef, bu belgeyi elektronik imzası ile dolduracak olan  kişidir. </a:t>
            </a:r>
          </a:p>
          <a:p>
            <a:pPr algn="ctr">
              <a:buFont typeface="Wingdings" panose="05000000000000000000" pitchFamily="2" charset="2"/>
              <a:buChar char="Ø"/>
            </a:pPr>
            <a:r>
              <a:rPr lang="tr-TR" b="1" dirty="0" smtClean="0"/>
              <a:t> Bu kişi aynı zamanda gümrük sistemlerine de giriş      yapabilecek olmalıdır. </a:t>
            </a:r>
          </a:p>
          <a:p>
            <a:pPr algn="ctr">
              <a:buFont typeface="Wingdings" panose="05000000000000000000" pitchFamily="2" charset="2"/>
              <a:buChar char="Ø"/>
            </a:pPr>
            <a:r>
              <a:rPr lang="tr-TR" b="1" dirty="0" smtClean="0"/>
              <a:t> O halde onun TC Kimlik No. su bu alana yazılmalıdır.</a:t>
            </a:r>
            <a:endParaRPr lang="tr-TR" b="1" dirty="0"/>
          </a:p>
        </p:txBody>
      </p:sp>
    </p:spTree>
    <p:extLst>
      <p:ext uri="{BB962C8B-B14F-4D97-AF65-F5344CB8AC3E}">
        <p14:creationId xmlns:p14="http://schemas.microsoft.com/office/powerpoint/2010/main" val="16571888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70774" y="983454"/>
            <a:ext cx="10515600" cy="1325563"/>
          </a:xfrm>
        </p:spPr>
        <p:txBody>
          <a:bodyPr>
            <a:normAutofit/>
          </a:bodyPr>
          <a:lstStyle/>
          <a:p>
            <a:pPr algn="ctr"/>
            <a:r>
              <a:rPr lang="tr-TR" sz="2800" dirty="0" smtClean="0"/>
              <a:t>BELGE ÖN İZLEME BUTONU</a:t>
            </a:r>
            <a:endParaRPr lang="tr-TR" sz="2800" dirty="0"/>
          </a:p>
        </p:txBody>
      </p:sp>
      <p:sp>
        <p:nvSpPr>
          <p:cNvPr id="3" name="İçerik Yer Tutucusu 2"/>
          <p:cNvSpPr>
            <a:spLocks noGrp="1"/>
          </p:cNvSpPr>
          <p:nvPr>
            <p:ph idx="1"/>
          </p:nvPr>
        </p:nvSpPr>
        <p:spPr/>
        <p:txBody>
          <a:bodyPr/>
          <a:lstStyle/>
          <a:p>
            <a:endParaRPr lang="tr-TR" dirty="0" smtClean="0"/>
          </a:p>
          <a:p>
            <a:pPr>
              <a:buFont typeface="Wingdings" panose="05000000000000000000" pitchFamily="2" charset="2"/>
              <a:buChar char="Ø"/>
            </a:pPr>
            <a:endParaRPr lang="tr-TR" b="1" dirty="0" smtClean="0"/>
          </a:p>
          <a:p>
            <a:pPr>
              <a:buFont typeface="Wingdings" panose="05000000000000000000" pitchFamily="2" charset="2"/>
              <a:buChar char="Ø"/>
            </a:pPr>
            <a:r>
              <a:rPr lang="tr-TR" b="1" dirty="0" smtClean="0"/>
              <a:t>Yalnızca izlemeniz içindir. </a:t>
            </a:r>
          </a:p>
          <a:p>
            <a:pPr>
              <a:buFont typeface="Wingdings" panose="05000000000000000000" pitchFamily="2" charset="2"/>
              <a:buChar char="Ø"/>
            </a:pPr>
            <a:r>
              <a:rPr lang="tr-TR" b="1" dirty="0" err="1" smtClean="0"/>
              <a:t>Prınt</a:t>
            </a:r>
            <a:r>
              <a:rPr lang="tr-TR" b="1" dirty="0" smtClean="0"/>
              <a:t> edilmez! </a:t>
            </a:r>
          </a:p>
          <a:p>
            <a:pPr>
              <a:buFont typeface="Wingdings" panose="05000000000000000000" pitchFamily="2" charset="2"/>
              <a:buChar char="Ø"/>
            </a:pPr>
            <a:r>
              <a:rPr lang="tr-TR" b="1" dirty="0" err="1" smtClean="0"/>
              <a:t>Prınt</a:t>
            </a:r>
            <a:r>
              <a:rPr lang="tr-TR" b="1" dirty="0" smtClean="0"/>
              <a:t> ettiğiniz anda Bakanlık ile bağlantınız kopacaktır</a:t>
            </a:r>
            <a:r>
              <a:rPr lang="tr-TR" dirty="0" smtClean="0"/>
              <a:t>.</a:t>
            </a:r>
            <a:endParaRPr lang="tr-TR" dirty="0"/>
          </a:p>
        </p:txBody>
      </p:sp>
    </p:spTree>
    <p:extLst>
      <p:ext uri="{BB962C8B-B14F-4D97-AF65-F5344CB8AC3E}">
        <p14:creationId xmlns:p14="http://schemas.microsoft.com/office/powerpoint/2010/main" val="37886570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sz="2800" dirty="0" smtClean="0"/>
              <a:t>JAVA  AYARLARI</a:t>
            </a:r>
            <a:endParaRPr lang="tr-TR" sz="2800" dirty="0"/>
          </a:p>
        </p:txBody>
      </p:sp>
      <p:sp>
        <p:nvSpPr>
          <p:cNvPr id="3" name="İçerik Yer Tutucusu 2"/>
          <p:cNvSpPr>
            <a:spLocks noGrp="1"/>
          </p:cNvSpPr>
          <p:nvPr>
            <p:ph idx="1"/>
          </p:nvPr>
        </p:nvSpPr>
        <p:spPr>
          <a:xfrm>
            <a:off x="685800" y="1825625"/>
            <a:ext cx="10796155" cy="4351338"/>
          </a:xfrm>
        </p:spPr>
        <p:txBody>
          <a:bodyPr>
            <a:normAutofit fontScale="92500" lnSpcReduction="20000"/>
          </a:bodyPr>
          <a:lstStyle/>
          <a:p>
            <a:pPr algn="just">
              <a:buFont typeface="Wingdings" panose="05000000000000000000" pitchFamily="2" charset="2"/>
              <a:buChar char="Ø"/>
            </a:pPr>
            <a:r>
              <a:rPr lang="tr-TR" b="1" dirty="0" smtClean="0"/>
              <a:t> Java versiyon en düşük 8.171 seçilmelidir.</a:t>
            </a:r>
          </a:p>
          <a:p>
            <a:pPr algn="just">
              <a:buFont typeface="Wingdings" panose="05000000000000000000" pitchFamily="2" charset="2"/>
              <a:buChar char="Ø"/>
            </a:pPr>
            <a:endParaRPr lang="tr-TR" b="1" dirty="0" smtClean="0"/>
          </a:p>
          <a:p>
            <a:pPr algn="just">
              <a:buFont typeface="Wingdings" panose="05000000000000000000" pitchFamily="2" charset="2"/>
              <a:buChar char="Ø"/>
            </a:pPr>
            <a:r>
              <a:rPr lang="tr-TR" b="1" dirty="0" smtClean="0"/>
              <a:t> Java </a:t>
            </a:r>
            <a:r>
              <a:rPr lang="tr-TR" b="1" dirty="0" err="1" smtClean="0"/>
              <a:t>security</a:t>
            </a:r>
            <a:r>
              <a:rPr lang="tr-TR" b="1" dirty="0" smtClean="0"/>
              <a:t> ayarlarına </a:t>
            </a:r>
            <a:r>
              <a:rPr lang="tr-TR" b="1" dirty="0" smtClean="0">
                <a:solidFill>
                  <a:schemeClr val="accent3"/>
                </a:solidFill>
                <a:hlinkClick r:id="rId2"/>
              </a:rPr>
              <a:t>http://istanbul.ebirlik.net</a:t>
            </a:r>
            <a:r>
              <a:rPr lang="tr-TR" b="1" dirty="0" smtClean="0">
                <a:solidFill>
                  <a:schemeClr val="accent3"/>
                </a:solidFill>
              </a:rPr>
              <a:t> </a:t>
            </a:r>
            <a:r>
              <a:rPr lang="tr-TR" b="1" dirty="0" smtClean="0"/>
              <a:t>adresi</a:t>
            </a:r>
          </a:p>
          <a:p>
            <a:pPr marL="0" indent="0" algn="just">
              <a:buNone/>
            </a:pPr>
            <a:r>
              <a:rPr lang="tr-TR" b="1" dirty="0" smtClean="0"/>
              <a:t>eklenmelidir. İmza bilgisayara yüklenmiş ve makinede takılı olmalıdır. Bu ayarlar bilgi işlem personellerinizce yapılmalıdır.</a:t>
            </a:r>
          </a:p>
          <a:p>
            <a:pPr marL="0" indent="0" algn="just">
              <a:buNone/>
            </a:pPr>
            <a:endParaRPr lang="tr-TR" b="1" dirty="0" smtClean="0"/>
          </a:p>
          <a:p>
            <a:pPr algn="just">
              <a:buFont typeface="Wingdings" panose="05000000000000000000" pitchFamily="2" charset="2"/>
              <a:buChar char="Ø"/>
            </a:pPr>
            <a:r>
              <a:rPr lang="tr-TR" b="1" dirty="0" smtClean="0"/>
              <a:t> Aşağıdaki (27 </a:t>
            </a:r>
            <a:r>
              <a:rPr lang="tr-TR" b="1" dirty="0" err="1" smtClean="0"/>
              <a:t>no</a:t>
            </a:r>
            <a:r>
              <a:rPr lang="tr-TR" b="1" dirty="0" smtClean="0"/>
              <a:t>. </a:t>
            </a:r>
            <a:r>
              <a:rPr lang="tr-TR" b="1" dirty="0" err="1" smtClean="0"/>
              <a:t>lu</a:t>
            </a:r>
            <a:r>
              <a:rPr lang="tr-TR" b="1" dirty="0" smtClean="0"/>
              <a:t> slayttaki) sarı renkli işaretlemeleri     gerçekleştirin</a:t>
            </a:r>
            <a:r>
              <a:rPr lang="tr-TR" dirty="0" smtClean="0"/>
              <a:t>.</a:t>
            </a:r>
          </a:p>
          <a:p>
            <a:pPr algn="just">
              <a:buFont typeface="Wingdings" panose="05000000000000000000" pitchFamily="2" charset="2"/>
              <a:buChar char="Ø"/>
            </a:pPr>
            <a:endParaRPr lang="tr-TR" dirty="0" smtClean="0"/>
          </a:p>
          <a:p>
            <a:pPr algn="just">
              <a:buFont typeface="Wingdings" panose="05000000000000000000" pitchFamily="2" charset="2"/>
              <a:buChar char="Ø"/>
            </a:pPr>
            <a:r>
              <a:rPr lang="tr-TR" b="1" dirty="0" smtClean="0">
                <a:ea typeface="Calibri"/>
                <a:cs typeface="Times New Roman"/>
              </a:rPr>
              <a:t> Java </a:t>
            </a:r>
            <a:r>
              <a:rPr lang="tr-TR" b="1" dirty="0" err="1" smtClean="0">
                <a:ea typeface="Calibri"/>
                <a:cs typeface="Times New Roman"/>
              </a:rPr>
              <a:t>security</a:t>
            </a:r>
            <a:r>
              <a:rPr lang="tr-TR" b="1" dirty="0" smtClean="0">
                <a:ea typeface="Calibri"/>
                <a:cs typeface="Times New Roman"/>
              </a:rPr>
              <a:t> eklendikten </a:t>
            </a:r>
            <a:r>
              <a:rPr lang="tr-TR" b="1" dirty="0">
                <a:ea typeface="Calibri"/>
                <a:cs typeface="Times New Roman"/>
              </a:rPr>
              <a:t>sonra </a:t>
            </a:r>
            <a:r>
              <a:rPr lang="tr-TR" b="1" smtClean="0">
                <a:ea typeface="Calibri"/>
                <a:cs typeface="Times New Roman"/>
              </a:rPr>
              <a:t>Internet Explorer kapatılıp      yeniden </a:t>
            </a:r>
            <a:r>
              <a:rPr lang="tr-TR" b="1" dirty="0" smtClean="0">
                <a:ea typeface="Calibri"/>
                <a:cs typeface="Times New Roman"/>
              </a:rPr>
              <a:t>açılmalıdır.</a:t>
            </a:r>
          </a:p>
          <a:p>
            <a:pPr algn="just">
              <a:buFont typeface="Wingdings" panose="05000000000000000000" pitchFamily="2" charset="2"/>
              <a:buChar char="Ø"/>
            </a:pPr>
            <a:endParaRPr lang="tr-TR" b="1" dirty="0"/>
          </a:p>
        </p:txBody>
      </p:sp>
    </p:spTree>
    <p:extLst>
      <p:ext uri="{BB962C8B-B14F-4D97-AF65-F5344CB8AC3E}">
        <p14:creationId xmlns:p14="http://schemas.microsoft.com/office/powerpoint/2010/main" val="37441695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6256" y="820882"/>
            <a:ext cx="12025744" cy="5060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40729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63882" y="1"/>
            <a:ext cx="10228118" cy="1184564"/>
          </a:xfrm>
        </p:spPr>
        <p:txBody>
          <a:bodyPr>
            <a:noAutofit/>
          </a:bodyPr>
          <a:lstStyle/>
          <a:p>
            <a:pPr algn="ctr"/>
            <a:r>
              <a:rPr lang="tr-TR" sz="2800" dirty="0" smtClean="0"/>
              <a:t>ONAY PERSONELİ SİZE EKSİĞİNİZİ BİLDİRDİĞİNDE AÇILAN PENCEREDE MESAJ GÖNDERİR</a:t>
            </a:r>
            <a:endParaRPr lang="tr-TR" sz="2800" dirty="0"/>
          </a:p>
        </p:txBody>
      </p:sp>
      <p:sp>
        <p:nvSpPr>
          <p:cNvPr id="3" name="İçerik Yer Tutucusu 2"/>
          <p:cNvSpPr>
            <a:spLocks noGrp="1"/>
          </p:cNvSpPr>
          <p:nvPr>
            <p:ph idx="1"/>
          </p:nvPr>
        </p:nvSpPr>
        <p:spPr>
          <a:xfrm>
            <a:off x="0" y="1735282"/>
            <a:ext cx="12192000" cy="5122717"/>
          </a:xfrm>
        </p:spPr>
        <p:txBody>
          <a:bodyPr>
            <a:normAutofit/>
          </a:bodyPr>
          <a:lstStyle/>
          <a:p>
            <a:pPr lvl="0">
              <a:buFont typeface="Wingdings" panose="05000000000000000000" pitchFamily="2" charset="2"/>
              <a:buChar char="Ø"/>
            </a:pPr>
            <a:r>
              <a:rPr lang="tr-TR" sz="2400" b="1" dirty="0">
                <a:solidFill>
                  <a:srgbClr val="FFFFFF"/>
                </a:solidFill>
              </a:rPr>
              <a:t>Eksiğinizi tamamlayıp yine Onaya Gönderdiğinizde artık belgeniz   ‘</a:t>
            </a:r>
            <a:r>
              <a:rPr lang="tr-TR" sz="2400" b="1" u="sng" dirty="0">
                <a:solidFill>
                  <a:srgbClr val="FFFFFF"/>
                </a:solidFill>
              </a:rPr>
              <a:t>Onay Bekliyor</a:t>
            </a:r>
            <a:r>
              <a:rPr lang="tr-TR" sz="2400" b="1" dirty="0">
                <a:solidFill>
                  <a:srgbClr val="FFFFFF"/>
                </a:solidFill>
              </a:rPr>
              <a:t>’ statüsüne geçer</a:t>
            </a:r>
            <a:r>
              <a:rPr lang="tr-TR" sz="2400" dirty="0">
                <a:solidFill>
                  <a:srgbClr val="FFFFFF"/>
                </a:solidFill>
              </a:rPr>
              <a:t>. </a:t>
            </a:r>
            <a:r>
              <a:rPr lang="tr-TR" sz="2400" b="1" dirty="0">
                <a:solidFill>
                  <a:srgbClr val="FFFFFF"/>
                </a:solidFill>
              </a:rPr>
              <a:t>Onay personelinin ekranındadır</a:t>
            </a:r>
          </a:p>
          <a:p>
            <a:pPr marL="3657600" lvl="8" indent="0">
              <a:buNone/>
            </a:pPr>
            <a:endParaRPr lang="tr-TR" sz="1400" dirty="0" smtClean="0"/>
          </a:p>
          <a:p>
            <a:pPr>
              <a:buFont typeface="Wingdings" panose="05000000000000000000" pitchFamily="2" charset="2"/>
              <a:buChar char="Ø"/>
            </a:pPr>
            <a:r>
              <a:rPr lang="tr-TR" sz="2400" b="1" dirty="0" smtClean="0"/>
              <a:t> Onay verildiğinde ise </a:t>
            </a:r>
            <a:r>
              <a:rPr lang="tr-TR" sz="2400" b="1" u="sng" dirty="0" smtClean="0"/>
              <a:t>Referans No</a:t>
            </a:r>
            <a:r>
              <a:rPr lang="tr-TR" sz="2400" b="1" dirty="0" smtClean="0"/>
              <a:t>. hanesinin Bakanlıktan gönderildiğini görebilirsiniz. Artık İhracatçı Birliği ile işiniz bitmiştir. Ancak her zaman destek için yanınızda olduğumuzu biliniz. </a:t>
            </a:r>
          </a:p>
          <a:p>
            <a:pPr marL="0" indent="0">
              <a:buNone/>
            </a:pPr>
            <a:endParaRPr lang="tr-TR" sz="2400" b="1" dirty="0" smtClean="0"/>
          </a:p>
          <a:p>
            <a:pPr>
              <a:buFont typeface="Wingdings" panose="05000000000000000000" pitchFamily="2" charset="2"/>
              <a:buChar char="Ø"/>
            </a:pPr>
            <a:r>
              <a:rPr lang="tr-TR" sz="2400" b="1" dirty="0" smtClean="0"/>
              <a:t>Takıldığınız noktada destek almak için hata ekranının resmini TİM’deki şu    destek masalarına e-posta ile gönderin:</a:t>
            </a:r>
          </a:p>
          <a:p>
            <a:pPr marL="0" indent="0">
              <a:buNone/>
            </a:pPr>
            <a:endParaRPr lang="tr-TR" sz="2400" b="1" dirty="0"/>
          </a:p>
          <a:p>
            <a:pPr marL="0" indent="0">
              <a:buNone/>
            </a:pPr>
            <a:r>
              <a:rPr lang="tr-TR" sz="2400" b="1" dirty="0" smtClean="0"/>
              <a:t> 			</a:t>
            </a:r>
            <a:r>
              <a:rPr lang="tr-TR" sz="2400" b="1" dirty="0" smtClean="0">
                <a:solidFill>
                  <a:srgbClr val="C00000"/>
                </a:solidFill>
                <a:hlinkClick r:id="rId2"/>
              </a:rPr>
              <a:t>nazanozturk@tim.org.tr</a:t>
            </a:r>
            <a:r>
              <a:rPr lang="tr-TR" sz="2400" b="1" dirty="0" smtClean="0">
                <a:solidFill>
                  <a:srgbClr val="C00000"/>
                </a:solidFill>
              </a:rPr>
              <a:t> / </a:t>
            </a:r>
            <a:r>
              <a:rPr lang="tr-TR" sz="2400" b="1" dirty="0" smtClean="0">
                <a:solidFill>
                  <a:srgbClr val="C00000"/>
                </a:solidFill>
                <a:hlinkClick r:id="rId3"/>
              </a:rPr>
              <a:t>yaydin@tim.org.tr</a:t>
            </a:r>
            <a:endParaRPr lang="tr-TR" sz="2400" b="1" dirty="0" smtClean="0">
              <a:solidFill>
                <a:srgbClr val="C00000"/>
              </a:solidFill>
            </a:endParaRPr>
          </a:p>
          <a:p>
            <a:pPr>
              <a:buFont typeface="Wingdings" panose="05000000000000000000" pitchFamily="2" charset="2"/>
              <a:buChar char="Ø"/>
            </a:pPr>
            <a:endParaRPr lang="tr-TR" b="1" dirty="0" smtClean="0">
              <a:solidFill>
                <a:srgbClr val="C00000"/>
              </a:solidFill>
            </a:endParaRPr>
          </a:p>
          <a:p>
            <a:pPr>
              <a:buFont typeface="Wingdings" panose="05000000000000000000" pitchFamily="2" charset="2"/>
              <a:buChar char="Ø"/>
            </a:pPr>
            <a:endParaRPr lang="tr-TR" b="1" dirty="0"/>
          </a:p>
          <a:p>
            <a:pPr>
              <a:buFont typeface="Wingdings" panose="05000000000000000000" pitchFamily="2" charset="2"/>
              <a:buChar char="Ø"/>
            </a:pPr>
            <a:endParaRPr lang="tr-TR" b="1" dirty="0" smtClean="0"/>
          </a:p>
          <a:p>
            <a:pPr marL="0" indent="0">
              <a:buNone/>
            </a:pPr>
            <a:endParaRPr lang="tr-TR" b="1" dirty="0"/>
          </a:p>
        </p:txBody>
      </p:sp>
    </p:spTree>
    <p:extLst>
      <p:ext uri="{BB962C8B-B14F-4D97-AF65-F5344CB8AC3E}">
        <p14:creationId xmlns:p14="http://schemas.microsoft.com/office/powerpoint/2010/main" val="20653291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19100" y="352248"/>
            <a:ext cx="11353800" cy="1325563"/>
          </a:xfrm>
        </p:spPr>
        <p:txBody>
          <a:bodyPr>
            <a:normAutofit fontScale="90000"/>
          </a:bodyPr>
          <a:lstStyle/>
          <a:p>
            <a:pPr algn="ctr"/>
            <a:r>
              <a:rPr lang="tr-TR" dirty="0" smtClean="0"/>
              <a:t/>
            </a:r>
            <a:br>
              <a:rPr lang="tr-TR" dirty="0" smtClean="0"/>
            </a:br>
            <a:r>
              <a:rPr lang="tr-TR" dirty="0" smtClean="0"/>
              <a:t/>
            </a:r>
            <a:br>
              <a:rPr lang="tr-TR" dirty="0" smtClean="0"/>
            </a:br>
            <a:r>
              <a:rPr lang="tr-TR" sz="3100" dirty="0" smtClean="0"/>
              <a:t>GÜMRÜK BEYANNAMESİ İLE BAĞLANTISI</a:t>
            </a:r>
            <a:br>
              <a:rPr lang="tr-TR" sz="3100" dirty="0" smtClean="0"/>
            </a:br>
            <a:endParaRPr lang="tr-TR" sz="3100" dirty="0"/>
          </a:p>
        </p:txBody>
      </p:sp>
      <p:sp>
        <p:nvSpPr>
          <p:cNvPr id="3" name="İçerik Yer Tutucusu 2"/>
          <p:cNvSpPr>
            <a:spLocks noGrp="1"/>
          </p:cNvSpPr>
          <p:nvPr>
            <p:ph idx="1"/>
          </p:nvPr>
        </p:nvSpPr>
        <p:spPr>
          <a:xfrm>
            <a:off x="838200" y="1610590"/>
            <a:ext cx="10515600" cy="5247409"/>
          </a:xfrm>
        </p:spPr>
        <p:txBody>
          <a:bodyPr>
            <a:normAutofit/>
          </a:bodyPr>
          <a:lstStyle/>
          <a:p>
            <a:pPr lvl="0" algn="just">
              <a:buFont typeface="Wingdings" panose="05000000000000000000" pitchFamily="2" charset="2"/>
              <a:buChar char="Ø"/>
            </a:pPr>
            <a:r>
              <a:rPr lang="tr-TR" b="1" dirty="0" smtClean="0">
                <a:solidFill>
                  <a:srgbClr val="FFFFFF"/>
                </a:solidFill>
              </a:rPr>
              <a:t>Statünüz </a:t>
            </a:r>
            <a:r>
              <a:rPr lang="tr-TR" b="1" dirty="0">
                <a:solidFill>
                  <a:srgbClr val="FFFFFF"/>
                </a:solidFill>
              </a:rPr>
              <a:t>artık ‘</a:t>
            </a:r>
            <a:r>
              <a:rPr lang="tr-TR" b="1" u="sng" dirty="0">
                <a:solidFill>
                  <a:srgbClr val="FFFFFF"/>
                </a:solidFill>
              </a:rPr>
              <a:t>Beyanname Aşamasında</a:t>
            </a:r>
            <a:r>
              <a:rPr lang="tr-TR" b="1" dirty="0">
                <a:solidFill>
                  <a:srgbClr val="FFFFFF"/>
                </a:solidFill>
              </a:rPr>
              <a:t>’ durumuna </a:t>
            </a:r>
            <a:r>
              <a:rPr lang="tr-TR" b="1" dirty="0" smtClean="0">
                <a:solidFill>
                  <a:srgbClr val="FFFFFF"/>
                </a:solidFill>
              </a:rPr>
              <a:t>geçer</a:t>
            </a:r>
            <a:r>
              <a:rPr lang="tr-TR" b="1" dirty="0">
                <a:solidFill>
                  <a:srgbClr val="FFFFFF"/>
                </a:solidFill>
              </a:rPr>
              <a:t>. Bu </a:t>
            </a:r>
            <a:r>
              <a:rPr lang="tr-TR" b="1" dirty="0" smtClean="0">
                <a:solidFill>
                  <a:srgbClr val="FFFFFF"/>
                </a:solidFill>
              </a:rPr>
              <a:t>referans no.yu kullanarak Gümrük </a:t>
            </a:r>
            <a:r>
              <a:rPr lang="tr-TR" b="1" dirty="0">
                <a:solidFill>
                  <a:srgbClr val="FFFFFF"/>
                </a:solidFill>
              </a:rPr>
              <a:t>Beyannamenizi alışık olduğunuz paket programlar üzerinden doldurabilirsiniz. </a:t>
            </a:r>
            <a:r>
              <a:rPr lang="tr-TR" b="1" u="sng" dirty="0">
                <a:solidFill>
                  <a:srgbClr val="FFFFFF"/>
                </a:solidFill>
              </a:rPr>
              <a:t>Seçeceğiniz kod 0321 </a:t>
            </a:r>
            <a:r>
              <a:rPr lang="tr-TR" b="1" u="sng" dirty="0" smtClean="0">
                <a:solidFill>
                  <a:srgbClr val="FFFFFF"/>
                </a:solidFill>
              </a:rPr>
              <a:t>olmalı </a:t>
            </a:r>
            <a:r>
              <a:rPr lang="tr-TR" b="1" dirty="0" smtClean="0">
                <a:solidFill>
                  <a:srgbClr val="FFFFFF"/>
                </a:solidFill>
              </a:rPr>
              <a:t>ve </a:t>
            </a:r>
            <a:r>
              <a:rPr lang="tr-TR" b="1" u="sng" dirty="0" smtClean="0">
                <a:solidFill>
                  <a:srgbClr val="FFFFFF"/>
                </a:solidFill>
              </a:rPr>
              <a:t>Referans </a:t>
            </a:r>
            <a:r>
              <a:rPr lang="tr-TR" b="1" u="sng" dirty="0" err="1" smtClean="0">
                <a:solidFill>
                  <a:srgbClr val="FFFFFF"/>
                </a:solidFill>
              </a:rPr>
              <a:t>no</a:t>
            </a:r>
            <a:r>
              <a:rPr lang="tr-TR" b="1" u="sng" dirty="0" smtClean="0">
                <a:solidFill>
                  <a:srgbClr val="FFFFFF"/>
                </a:solidFill>
              </a:rPr>
              <a:t>.  yazılmalıdır</a:t>
            </a:r>
            <a:r>
              <a:rPr lang="tr-TR" b="1" dirty="0" smtClean="0">
                <a:solidFill>
                  <a:srgbClr val="FFFFFF"/>
                </a:solidFill>
              </a:rPr>
              <a:t>.</a:t>
            </a:r>
          </a:p>
          <a:p>
            <a:pPr lvl="0" algn="just">
              <a:buFont typeface="Wingdings" panose="05000000000000000000" pitchFamily="2" charset="2"/>
              <a:buChar char="Ø"/>
            </a:pPr>
            <a:r>
              <a:rPr lang="tr-TR" b="1" dirty="0" smtClean="0">
                <a:solidFill>
                  <a:srgbClr val="FFFFFF"/>
                </a:solidFill>
              </a:rPr>
              <a:t>Gümrük </a:t>
            </a:r>
            <a:r>
              <a:rPr lang="tr-TR" b="1" dirty="0">
                <a:solidFill>
                  <a:srgbClr val="FFFFFF"/>
                </a:solidFill>
              </a:rPr>
              <a:t>Beyannamesi dolduğunda Dolaşım Belgesi </a:t>
            </a:r>
            <a:r>
              <a:rPr lang="tr-TR" b="1" dirty="0" smtClean="0">
                <a:solidFill>
                  <a:srgbClr val="FFFFFF"/>
                </a:solidFill>
              </a:rPr>
              <a:t>ekranında </a:t>
            </a:r>
            <a:r>
              <a:rPr lang="tr-TR" b="1" dirty="0">
                <a:solidFill>
                  <a:srgbClr val="FFFFFF"/>
                </a:solidFill>
              </a:rPr>
              <a:t>‘</a:t>
            </a:r>
            <a:r>
              <a:rPr lang="tr-TR" b="1" u="sng" dirty="0">
                <a:solidFill>
                  <a:srgbClr val="FFFFFF"/>
                </a:solidFill>
              </a:rPr>
              <a:t>Gümrük Vizesi İçin Gönder</a:t>
            </a:r>
            <a:r>
              <a:rPr lang="tr-TR" b="1" dirty="0">
                <a:solidFill>
                  <a:srgbClr val="FFFFFF"/>
                </a:solidFill>
              </a:rPr>
              <a:t>’ butonu aktif olur</a:t>
            </a:r>
            <a:r>
              <a:rPr lang="tr-TR" b="1" dirty="0" smtClean="0">
                <a:solidFill>
                  <a:srgbClr val="FFFFFF"/>
                </a:solidFill>
              </a:rPr>
              <a:t>.</a:t>
            </a:r>
          </a:p>
          <a:p>
            <a:pPr lvl="0" algn="just">
              <a:buFont typeface="Wingdings" panose="05000000000000000000" pitchFamily="2" charset="2"/>
              <a:buChar char="Ø"/>
            </a:pPr>
            <a:r>
              <a:rPr lang="tr-TR" b="1" dirty="0" smtClean="0">
                <a:solidFill>
                  <a:srgbClr val="FFFFFF"/>
                </a:solidFill>
              </a:rPr>
              <a:t> </a:t>
            </a:r>
            <a:r>
              <a:rPr lang="tr-TR" b="1" dirty="0">
                <a:solidFill>
                  <a:srgbClr val="FFFFFF"/>
                </a:solidFill>
              </a:rPr>
              <a:t>GB No ve Tescil Tarihi hanelerinin yazılıp yazılmadığını kontrol ediniz</a:t>
            </a:r>
            <a:r>
              <a:rPr lang="tr-TR" b="1" dirty="0" smtClean="0">
                <a:solidFill>
                  <a:srgbClr val="FFFFFF"/>
                </a:solidFill>
              </a:rPr>
              <a:t>. Yazılmadı ise manuel yazın. Düzeltmesi olmadığı için GB numarasını ve Tescil Tarihini  dikkatli girin.</a:t>
            </a:r>
          </a:p>
          <a:p>
            <a:pPr lvl="0" algn="just">
              <a:buFont typeface="Wingdings" panose="05000000000000000000" pitchFamily="2" charset="2"/>
              <a:buChar char="Ø"/>
            </a:pPr>
            <a:endParaRPr lang="tr-TR" b="1" dirty="0" smtClean="0">
              <a:solidFill>
                <a:srgbClr val="FFFFFF"/>
              </a:solidFill>
            </a:endParaRPr>
          </a:p>
          <a:p>
            <a:pPr marL="0" lvl="0" indent="0" algn="just">
              <a:buNone/>
            </a:pPr>
            <a:r>
              <a:rPr lang="tr-TR" b="1" dirty="0">
                <a:solidFill>
                  <a:srgbClr val="FFFFFF"/>
                </a:solidFill>
              </a:rPr>
              <a:t> </a:t>
            </a:r>
            <a:r>
              <a:rPr lang="tr-TR" b="1" dirty="0" smtClean="0">
                <a:solidFill>
                  <a:srgbClr val="FFFFFF"/>
                </a:solidFill>
              </a:rPr>
              <a:t>  </a:t>
            </a:r>
          </a:p>
          <a:p>
            <a:pPr marL="0" lvl="0" indent="0">
              <a:buNone/>
            </a:pPr>
            <a:endParaRPr lang="tr-TR" b="1" dirty="0">
              <a:solidFill>
                <a:srgbClr val="FFFFFF"/>
              </a:solidFill>
            </a:endParaRPr>
          </a:p>
          <a:p>
            <a:endParaRPr lang="tr-TR" dirty="0"/>
          </a:p>
        </p:txBody>
      </p:sp>
    </p:spTree>
    <p:extLst>
      <p:ext uri="{BB962C8B-B14F-4D97-AF65-F5344CB8AC3E}">
        <p14:creationId xmlns:p14="http://schemas.microsoft.com/office/powerpoint/2010/main" val="23411110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1832" y="887315"/>
            <a:ext cx="8488974" cy="5410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57335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32709" y="114300"/>
            <a:ext cx="10259291" cy="852055"/>
          </a:xfrm>
        </p:spPr>
        <p:txBody>
          <a:bodyPr>
            <a:normAutofit fontScale="90000"/>
          </a:bodyPr>
          <a:lstStyle/>
          <a:p>
            <a:pPr marL="228600" lvl="0" indent="-228600" algn="ctr">
              <a:spcBef>
                <a:spcPts val="1000"/>
              </a:spcBef>
            </a:pPr>
            <a:r>
              <a:rPr lang="tr-TR" sz="2800" dirty="0" smtClean="0">
                <a:solidFill>
                  <a:srgbClr val="FFFFFF"/>
                </a:solidFill>
                <a:latin typeface="+mn-lt"/>
                <a:ea typeface="Calibri"/>
                <a:cs typeface="Times New Roman"/>
              </a:rPr>
              <a:t/>
            </a:r>
            <a:br>
              <a:rPr lang="tr-TR" sz="2800" dirty="0" smtClean="0">
                <a:solidFill>
                  <a:srgbClr val="FFFFFF"/>
                </a:solidFill>
                <a:latin typeface="+mn-lt"/>
                <a:ea typeface="Calibri"/>
                <a:cs typeface="Times New Roman"/>
              </a:rPr>
            </a:br>
            <a:r>
              <a:rPr lang="tr-TR" sz="2800" dirty="0" smtClean="0">
                <a:solidFill>
                  <a:srgbClr val="FFFFFF"/>
                </a:solidFill>
                <a:latin typeface="+mn-lt"/>
                <a:ea typeface="Calibri"/>
                <a:cs typeface="Times New Roman"/>
              </a:rPr>
              <a:t/>
            </a:r>
            <a:br>
              <a:rPr lang="tr-TR" sz="2800" dirty="0" smtClean="0">
                <a:solidFill>
                  <a:srgbClr val="FFFFFF"/>
                </a:solidFill>
                <a:latin typeface="+mn-lt"/>
                <a:ea typeface="Calibri"/>
                <a:cs typeface="Times New Roman"/>
              </a:rPr>
            </a:br>
            <a:r>
              <a:rPr lang="tr-TR" sz="2800" dirty="0" smtClean="0">
                <a:solidFill>
                  <a:srgbClr val="FFFFFF"/>
                </a:solidFill>
                <a:latin typeface="+mn-lt"/>
                <a:ea typeface="Calibri"/>
                <a:cs typeface="Times New Roman"/>
              </a:rPr>
              <a:t>BEYANNAME NUMARASI YANLIŞ YAZILMAMALI  ÇOK DİKKATLİ </a:t>
            </a:r>
            <a:br>
              <a:rPr lang="tr-TR" sz="2800" dirty="0" smtClean="0">
                <a:solidFill>
                  <a:srgbClr val="FFFFFF"/>
                </a:solidFill>
                <a:latin typeface="+mn-lt"/>
                <a:ea typeface="Calibri"/>
                <a:cs typeface="Times New Roman"/>
              </a:rPr>
            </a:br>
            <a:r>
              <a:rPr lang="tr-TR" sz="2800" dirty="0" smtClean="0">
                <a:solidFill>
                  <a:srgbClr val="FFFFFF"/>
                </a:solidFill>
                <a:latin typeface="+mn-lt"/>
                <a:ea typeface="Calibri"/>
                <a:cs typeface="Times New Roman"/>
              </a:rPr>
              <a:t> YAZIN ZİRA DÜZELTİLMEZ YENİ BELGE DOLDURMA DURUMUNA DÜŞERSİNİZ   </a:t>
            </a:r>
            <a:r>
              <a:rPr lang="tr-TR" sz="2800" b="0" dirty="0">
                <a:solidFill>
                  <a:srgbClr val="FFFFFF"/>
                </a:solidFill>
                <a:latin typeface="Calibri"/>
                <a:ea typeface="Calibri"/>
                <a:cs typeface="Times New Roman"/>
              </a:rPr>
              <a:t/>
            </a:r>
            <a:br>
              <a:rPr lang="tr-TR" sz="2800" b="0" dirty="0">
                <a:solidFill>
                  <a:srgbClr val="FFFFFF"/>
                </a:solidFill>
                <a:latin typeface="Calibri"/>
                <a:ea typeface="Calibri"/>
                <a:cs typeface="Times New Roman"/>
              </a:rPr>
            </a:br>
            <a:r>
              <a:rPr lang="tr-TR" sz="2800" b="0" dirty="0">
                <a:solidFill>
                  <a:srgbClr val="FFFFFF"/>
                </a:solidFill>
                <a:latin typeface="Calibri"/>
                <a:ea typeface="Calibri"/>
                <a:cs typeface="Times New Roman"/>
              </a:rPr>
              <a:t> </a:t>
            </a:r>
            <a:br>
              <a:rPr lang="tr-TR" sz="2800" b="0" dirty="0">
                <a:solidFill>
                  <a:srgbClr val="FFFFFF"/>
                </a:solidFill>
                <a:latin typeface="Calibri"/>
                <a:ea typeface="Calibri"/>
                <a:cs typeface="Times New Roman"/>
              </a:rPr>
            </a:br>
            <a:endParaRPr lang="tr-TR" dirty="0"/>
          </a:p>
        </p:txBody>
      </p:sp>
      <p:sp>
        <p:nvSpPr>
          <p:cNvPr id="3" name="İçerik Yer Tutucusu 2"/>
          <p:cNvSpPr>
            <a:spLocks noGrp="1"/>
          </p:cNvSpPr>
          <p:nvPr>
            <p:ph idx="1"/>
          </p:nvPr>
        </p:nvSpPr>
        <p:spPr>
          <a:xfrm>
            <a:off x="0" y="862445"/>
            <a:ext cx="12271664" cy="5029200"/>
          </a:xfrm>
        </p:spPr>
        <p:txBody>
          <a:bodyPr/>
          <a:lstStyle/>
          <a:p>
            <a:pPr marL="0" indent="0">
              <a:buNone/>
            </a:pPr>
            <a:r>
              <a:rPr lang="tr-TR" dirty="0">
                <a:latin typeface="Calibri"/>
                <a:ea typeface="Calibri"/>
                <a:cs typeface="Times New Roman"/>
              </a:rPr>
              <a:t> </a:t>
            </a:r>
            <a:r>
              <a:rPr lang="tr-TR" dirty="0"/>
              <a:t> </a:t>
            </a:r>
          </a:p>
          <a:p>
            <a:pPr marL="0" indent="0">
              <a:spcAft>
                <a:spcPts val="0"/>
              </a:spcAft>
              <a:buNone/>
            </a:pPr>
            <a:endParaRPr lang="tr-TR" dirty="0">
              <a:latin typeface="Calibri"/>
              <a:ea typeface="Calibri"/>
              <a:cs typeface="Times New Roman"/>
            </a:endParaRPr>
          </a:p>
        </p:txBody>
      </p:sp>
      <p:sp>
        <p:nvSpPr>
          <p:cNvPr id="5" name="Rectangle 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endParaRPr kumimoji="0" lang="tr-TR" altLang="tr-TR"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7" name="Picture 1" descr="cid:image001.png@01D41F66.BC1DECB0"/>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966355"/>
            <a:ext cx="12192000" cy="4925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4783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348346" y="365127"/>
            <a:ext cx="7720446" cy="1325563"/>
          </a:xfrm>
        </p:spPr>
        <p:txBody>
          <a:bodyPr>
            <a:normAutofit/>
          </a:bodyPr>
          <a:lstStyle/>
          <a:p>
            <a:r>
              <a:rPr lang="tr-TR" sz="2800" dirty="0" smtClean="0"/>
              <a:t>BAKANLIKTAN GÖNDERİLEN HATA KODLARI    </a:t>
            </a:r>
            <a:endParaRPr lang="tr-TR" sz="2800" dirty="0"/>
          </a:p>
        </p:txBody>
      </p:sp>
      <p:sp>
        <p:nvSpPr>
          <p:cNvPr id="3" name="İçerik Yer Tutucusu 2"/>
          <p:cNvSpPr>
            <a:spLocks noGrp="1"/>
          </p:cNvSpPr>
          <p:nvPr>
            <p:ph idx="1"/>
          </p:nvPr>
        </p:nvSpPr>
        <p:spPr>
          <a:xfrm>
            <a:off x="838200" y="1215736"/>
            <a:ext cx="10515600" cy="5642264"/>
          </a:xfrm>
        </p:spPr>
        <p:txBody>
          <a:bodyPr>
            <a:normAutofit fontScale="55000" lnSpcReduction="20000"/>
          </a:bodyPr>
          <a:lstStyle/>
          <a:p>
            <a:pPr marL="0" indent="0">
              <a:buNone/>
            </a:pPr>
            <a:r>
              <a:rPr lang="tr-TR" sz="3400" b="1" dirty="0" smtClean="0"/>
              <a:t>                                                     </a:t>
            </a:r>
            <a:r>
              <a:rPr lang="tr-TR" sz="3400" b="1" dirty="0" smtClean="0">
                <a:solidFill>
                  <a:srgbClr val="00B0F0"/>
                </a:solidFill>
              </a:rPr>
              <a:t>ATR </a:t>
            </a:r>
            <a:r>
              <a:rPr lang="tr-TR" sz="3400" b="1" dirty="0">
                <a:solidFill>
                  <a:srgbClr val="00B0F0"/>
                </a:solidFill>
              </a:rPr>
              <a:t>Servis Hata </a:t>
            </a:r>
            <a:r>
              <a:rPr lang="tr-TR" sz="3400" b="1" dirty="0" smtClean="0">
                <a:solidFill>
                  <a:srgbClr val="00B0F0"/>
                </a:solidFill>
              </a:rPr>
              <a:t>Mesajları</a:t>
            </a:r>
          </a:p>
          <a:p>
            <a:pPr marL="0" indent="0">
              <a:buNone/>
            </a:pPr>
            <a:endParaRPr lang="tr-TR" sz="3400" b="1" dirty="0">
              <a:solidFill>
                <a:srgbClr val="00B0F0"/>
              </a:solidFill>
            </a:endParaRPr>
          </a:p>
          <a:p>
            <a:pPr marL="0" indent="0">
              <a:buNone/>
            </a:pPr>
            <a:r>
              <a:rPr lang="tr-TR" sz="2900" b="1" i="1" dirty="0" smtClean="0"/>
              <a:t>     </a:t>
            </a:r>
            <a:r>
              <a:rPr lang="tr-TR" sz="2900" b="1" i="1" dirty="0" smtClean="0">
                <a:solidFill>
                  <a:srgbClr val="00B0F0"/>
                </a:solidFill>
              </a:rPr>
              <a:t>ATR </a:t>
            </a:r>
            <a:r>
              <a:rPr lang="tr-TR" sz="2900" b="1" i="1" dirty="0">
                <a:solidFill>
                  <a:srgbClr val="00B0F0"/>
                </a:solidFill>
              </a:rPr>
              <a:t>Belgesi Oluşturulması Aşamasındaki Hata </a:t>
            </a:r>
            <a:r>
              <a:rPr lang="tr-TR" sz="2900" b="1" i="1" dirty="0" smtClean="0">
                <a:solidFill>
                  <a:srgbClr val="00B0F0"/>
                </a:solidFill>
              </a:rPr>
              <a:t>Mesajları aşağıda 5 slayt halinde sıralanmıştır. Solda        		hata mesajı, sağda da ne anlam ifade ettiği yazılarak ilerlemektedir.</a:t>
            </a:r>
          </a:p>
          <a:p>
            <a:pPr>
              <a:buFont typeface="Wingdings" panose="05000000000000000000" pitchFamily="2" charset="2"/>
              <a:buChar char="Ø"/>
            </a:pPr>
            <a:endParaRPr lang="tr-TR" sz="2900" b="1" dirty="0">
              <a:solidFill>
                <a:srgbClr val="00B0F0"/>
              </a:solidFill>
            </a:endParaRPr>
          </a:p>
          <a:p>
            <a:pPr>
              <a:buFont typeface="Wingdings" panose="05000000000000000000" pitchFamily="2" charset="2"/>
              <a:buChar char="Ø"/>
            </a:pPr>
            <a:r>
              <a:rPr lang="tr-TR" sz="2900" b="1" dirty="0"/>
              <a:t>"İmzalı Veri Açma Hatası"+"-"+</a:t>
            </a:r>
            <a:r>
              <a:rPr lang="tr-TR" sz="2900" b="1" dirty="0" err="1" smtClean="0"/>
              <a:t>exc</a:t>
            </a:r>
            <a:r>
              <a:rPr lang="tr-TR" sz="2900" b="1" dirty="0" smtClean="0"/>
              <a:t>. Message</a:t>
            </a:r>
            <a:r>
              <a:rPr lang="tr-TR" sz="2900" b="1" dirty="0"/>
              <a:t>: Gelen verinin </a:t>
            </a:r>
            <a:r>
              <a:rPr lang="tr-TR" sz="2900" b="1" dirty="0" smtClean="0"/>
              <a:t>ATR Bilgileri </a:t>
            </a:r>
            <a:r>
              <a:rPr lang="tr-TR" sz="2900" b="1" dirty="0"/>
              <a:t>dönüştürülmesinde hata alınıyorsa hata mesajları ile birlikte döner.</a:t>
            </a:r>
          </a:p>
          <a:p>
            <a:pPr marL="0" indent="0">
              <a:buNone/>
            </a:pPr>
            <a:r>
              <a:rPr lang="tr-TR" sz="2900" b="1" dirty="0"/>
              <a:t> </a:t>
            </a:r>
          </a:p>
          <a:p>
            <a:pPr>
              <a:buFont typeface="Wingdings" panose="05000000000000000000" pitchFamily="2" charset="2"/>
              <a:buChar char="Ø"/>
            </a:pPr>
            <a:r>
              <a:rPr lang="tr-TR" sz="2900" b="1" dirty="0"/>
              <a:t>“İmzalı Veri Bulunamadı Hatası”: Servis çağırımında imzalı veri eğer </a:t>
            </a:r>
            <a:r>
              <a:rPr lang="tr-TR" sz="2900" b="1" dirty="0" err="1"/>
              <a:t>null</a:t>
            </a:r>
            <a:r>
              <a:rPr lang="tr-TR" sz="2900" b="1" dirty="0"/>
              <a:t> veya boş ise bu hata döner.</a:t>
            </a:r>
          </a:p>
          <a:p>
            <a:pPr marL="0" indent="0">
              <a:buNone/>
            </a:pPr>
            <a:r>
              <a:rPr lang="tr-TR" sz="2900" b="1" dirty="0"/>
              <a:t> </a:t>
            </a:r>
          </a:p>
          <a:p>
            <a:pPr>
              <a:buFont typeface="Wingdings" panose="05000000000000000000" pitchFamily="2" charset="2"/>
              <a:buChar char="Ø"/>
            </a:pPr>
            <a:r>
              <a:rPr lang="tr-TR" sz="2900" b="1" dirty="0"/>
              <a:t>“Kullanıcı ile Elektronik İmza Sertifikası </a:t>
            </a:r>
            <a:r>
              <a:rPr lang="tr-TR" sz="2900" b="1" dirty="0" smtClean="0"/>
              <a:t>Eşleşmemektedir”: </a:t>
            </a:r>
            <a:r>
              <a:rPr lang="tr-TR" sz="2900" b="1" dirty="0"/>
              <a:t>Veri seti içerisindeki kullanıcı ile elektronik imza işlemini uygulayan sertifikanın TC Kimlik bilgisi eşleşmemesi durumunda bu hata döner.</a:t>
            </a:r>
          </a:p>
          <a:p>
            <a:pPr marL="0" indent="0">
              <a:buNone/>
            </a:pPr>
            <a:r>
              <a:rPr lang="tr-TR" sz="2900" b="1" dirty="0"/>
              <a:t> </a:t>
            </a:r>
          </a:p>
          <a:p>
            <a:pPr>
              <a:buFont typeface="Wingdings" panose="05000000000000000000" pitchFamily="2" charset="2"/>
              <a:buChar char="Ø"/>
            </a:pPr>
            <a:r>
              <a:rPr lang="tr-TR" sz="2900" b="1" dirty="0"/>
              <a:t>"Beyan Veren Kişinin Firmayı Temsil Etme Yetkisi </a:t>
            </a:r>
            <a:r>
              <a:rPr lang="tr-TR" sz="2900" b="1" dirty="0" smtClean="0"/>
              <a:t>Bulunmamaktadır": </a:t>
            </a:r>
            <a:r>
              <a:rPr lang="tr-TR" sz="2900" b="1" dirty="0"/>
              <a:t>İhracatçı vergi numarası ile belge düzenleyen kullanıcının </a:t>
            </a:r>
            <a:r>
              <a:rPr lang="tr-TR" sz="2900" b="1" dirty="0" smtClean="0"/>
              <a:t>TC </a:t>
            </a:r>
            <a:r>
              <a:rPr lang="tr-TR" sz="2900" b="1" dirty="0"/>
              <a:t>kimlik numarasının </a:t>
            </a:r>
            <a:r>
              <a:rPr lang="tr-TR" sz="2900" b="1" dirty="0" smtClean="0"/>
              <a:t>YKTS </a:t>
            </a:r>
            <a:r>
              <a:rPr lang="tr-TR" sz="2900" b="1" dirty="0"/>
              <a:t>sisteminde temsil etme yetkisi yok ise bu hata döner</a:t>
            </a:r>
            <a:r>
              <a:rPr lang="tr-TR" sz="2900" b="1" dirty="0" smtClean="0"/>
              <a:t>.</a:t>
            </a:r>
          </a:p>
          <a:p>
            <a:pPr>
              <a:buFont typeface="Wingdings" panose="05000000000000000000" pitchFamily="2" charset="2"/>
              <a:buChar char="Ø"/>
            </a:pPr>
            <a:endParaRPr lang="tr-TR" sz="2900" b="1" dirty="0"/>
          </a:p>
          <a:p>
            <a:pPr>
              <a:buFont typeface="Wingdings" panose="05000000000000000000" pitchFamily="2" charset="2"/>
              <a:buChar char="Ø"/>
            </a:pPr>
            <a:r>
              <a:rPr lang="tr-TR" sz="2900" b="1" dirty="0"/>
              <a:t>"Kurum Kodu </a:t>
            </a:r>
            <a:r>
              <a:rPr lang="tr-TR" sz="2900" b="1" dirty="0" smtClean="0"/>
              <a:t>Eşleşmemektedir": </a:t>
            </a:r>
            <a:r>
              <a:rPr lang="tr-TR" sz="2900" b="1" dirty="0"/>
              <a:t>Kurum kodu referans tablosu dışında bir değer gelir ise bu hata döner.</a:t>
            </a:r>
          </a:p>
          <a:p>
            <a:pPr marL="0" indent="0">
              <a:buNone/>
            </a:pPr>
            <a:r>
              <a:rPr lang="tr-TR" sz="2900" b="1" dirty="0" smtClean="0"/>
              <a:t>                                                                                                                                                                    ./..</a:t>
            </a:r>
            <a:endParaRPr lang="tr-TR" sz="2900" b="1" dirty="0"/>
          </a:p>
        </p:txBody>
      </p:sp>
    </p:spTree>
    <p:extLst>
      <p:ext uri="{BB962C8B-B14F-4D97-AF65-F5344CB8AC3E}">
        <p14:creationId xmlns:p14="http://schemas.microsoft.com/office/powerpoint/2010/main" val="2992919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182091" y="365127"/>
            <a:ext cx="7803574" cy="1325563"/>
          </a:xfrm>
        </p:spPr>
        <p:txBody>
          <a:bodyPr>
            <a:normAutofit/>
          </a:bodyPr>
          <a:lstStyle/>
          <a:p>
            <a:r>
              <a:rPr lang="tr-TR" sz="2800" dirty="0">
                <a:solidFill>
                  <a:srgbClr val="FFFFFF"/>
                </a:solidFill>
              </a:rPr>
              <a:t>BAKANLIKTAN GÖNDERİLEN HATA KODLARI </a:t>
            </a:r>
            <a:endParaRPr lang="tr-TR" sz="2800" dirty="0"/>
          </a:p>
        </p:txBody>
      </p:sp>
      <p:sp>
        <p:nvSpPr>
          <p:cNvPr id="3" name="İçerik Yer Tutucusu 2"/>
          <p:cNvSpPr>
            <a:spLocks noGrp="1"/>
          </p:cNvSpPr>
          <p:nvPr>
            <p:ph idx="1"/>
          </p:nvPr>
        </p:nvSpPr>
        <p:spPr>
          <a:xfrm>
            <a:off x="270164" y="1309255"/>
            <a:ext cx="11921836" cy="4867708"/>
          </a:xfrm>
        </p:spPr>
        <p:txBody>
          <a:bodyPr>
            <a:normAutofit/>
          </a:bodyPr>
          <a:lstStyle/>
          <a:p>
            <a:pPr marL="0" indent="0">
              <a:buNone/>
            </a:pPr>
            <a:endParaRPr lang="tr-TR" sz="2600" b="1" dirty="0"/>
          </a:p>
          <a:p>
            <a:pPr>
              <a:buFont typeface="Wingdings" panose="05000000000000000000" pitchFamily="2" charset="2"/>
              <a:buChar char="Ø"/>
            </a:pPr>
            <a:r>
              <a:rPr lang="tr-TR" sz="1600" b="1" dirty="0" smtClean="0"/>
              <a:t>Beyan </a:t>
            </a:r>
            <a:r>
              <a:rPr lang="tr-TR" sz="1600" b="1" dirty="0"/>
              <a:t>Tipi </a:t>
            </a:r>
            <a:r>
              <a:rPr lang="tr-TR" sz="1600" b="1" dirty="0" smtClean="0"/>
              <a:t>Bulunamadı": </a:t>
            </a:r>
            <a:r>
              <a:rPr lang="tr-TR" sz="1600" b="1" dirty="0"/>
              <a:t>Beyan Tipi referans tablosu dışında bir değer gelir ise bu hata döner</a:t>
            </a:r>
            <a:r>
              <a:rPr lang="tr-TR" sz="1600" b="1" dirty="0" smtClean="0"/>
              <a:t>.</a:t>
            </a:r>
          </a:p>
          <a:p>
            <a:pPr>
              <a:buFont typeface="Wingdings" panose="05000000000000000000" pitchFamily="2" charset="2"/>
              <a:buChar char="Ø"/>
            </a:pPr>
            <a:endParaRPr lang="tr-TR" sz="1600" b="1" dirty="0"/>
          </a:p>
          <a:p>
            <a:pPr>
              <a:buFont typeface="Wingdings" panose="05000000000000000000" pitchFamily="2" charset="2"/>
              <a:buChar char="Ø"/>
            </a:pPr>
            <a:r>
              <a:rPr lang="tr-TR" sz="1600" b="1" dirty="0"/>
              <a:t>"Taşıma Belgesi No alanına Tır </a:t>
            </a:r>
            <a:r>
              <a:rPr lang="tr-TR" sz="1600" b="1" dirty="0" smtClean="0"/>
              <a:t>Karne </a:t>
            </a:r>
            <a:r>
              <a:rPr lang="tr-TR" sz="1600" b="1" dirty="0"/>
              <a:t>numarası girilmesi </a:t>
            </a:r>
            <a:r>
              <a:rPr lang="tr-TR" sz="1600" b="1" dirty="0" smtClean="0"/>
              <a:t>gerekli": </a:t>
            </a:r>
            <a:r>
              <a:rPr lang="tr-TR" sz="1600" b="1" dirty="0"/>
              <a:t>Beyan Tipi “TIR” ise ve taşıma belgesi </a:t>
            </a:r>
            <a:r>
              <a:rPr lang="tr-TR" sz="1600" b="1" dirty="0" err="1"/>
              <a:t>no</a:t>
            </a:r>
            <a:r>
              <a:rPr lang="tr-TR" sz="1600" b="1" dirty="0"/>
              <a:t> alanı boş geçilirse bu hata döner</a:t>
            </a:r>
            <a:r>
              <a:rPr lang="tr-TR" sz="1600" b="1" dirty="0" smtClean="0"/>
              <a:t>.</a:t>
            </a:r>
          </a:p>
          <a:p>
            <a:pPr marL="0" indent="0">
              <a:buNone/>
            </a:pPr>
            <a:r>
              <a:rPr lang="tr-TR" sz="1600" b="1" dirty="0"/>
              <a:t>	 </a:t>
            </a:r>
          </a:p>
          <a:p>
            <a:pPr>
              <a:buFont typeface="Wingdings" panose="05000000000000000000" pitchFamily="2" charset="2"/>
              <a:buChar char="Ø"/>
            </a:pPr>
            <a:r>
              <a:rPr lang="tr-TR" sz="1600" b="1" dirty="0"/>
              <a:t>"Beyan Edilen Karne Numarası Formatı </a:t>
            </a:r>
            <a:r>
              <a:rPr lang="tr-TR" sz="1600" b="1" dirty="0" smtClean="0"/>
              <a:t>Yanlış": </a:t>
            </a:r>
            <a:r>
              <a:rPr lang="tr-TR" sz="1600" b="1" dirty="0"/>
              <a:t>Beyan Tipi “TIR” ise ve taşıma belgesi </a:t>
            </a:r>
            <a:r>
              <a:rPr lang="tr-TR" sz="1600" b="1" dirty="0" err="1"/>
              <a:t>no</a:t>
            </a:r>
            <a:r>
              <a:rPr lang="tr-TR" sz="1600" b="1" dirty="0"/>
              <a:t> alanına Tır Karne Numarası formatında giriş yapılmamış ise bu hata döner</a:t>
            </a:r>
            <a:r>
              <a:rPr lang="tr-TR" sz="1600" b="1" dirty="0" smtClean="0"/>
              <a:t>.</a:t>
            </a:r>
          </a:p>
          <a:p>
            <a:pPr marL="0" indent="0">
              <a:buNone/>
            </a:pPr>
            <a:r>
              <a:rPr lang="tr-TR" sz="1600" b="1" dirty="0"/>
              <a:t>	</a:t>
            </a:r>
          </a:p>
          <a:p>
            <a:pPr>
              <a:buFont typeface="Wingdings" panose="05000000000000000000" pitchFamily="2" charset="2"/>
              <a:buChar char="Ø"/>
            </a:pPr>
            <a:r>
              <a:rPr lang="tr-TR" sz="1600" b="1" dirty="0"/>
              <a:t>"Vergi Numarası Sistemde Kayıtlı </a:t>
            </a:r>
            <a:r>
              <a:rPr lang="tr-TR" sz="1600" b="1" dirty="0" smtClean="0"/>
              <a:t>Değil": </a:t>
            </a:r>
            <a:r>
              <a:rPr lang="tr-TR" sz="1600" b="1" dirty="0"/>
              <a:t>İhracatçı Vergi Numarası BİLGE sisteminde kayıtlı değil ise bu hata döner, herhangi bir gümrük idaresinden kayıt işlemi yapılması gerekli.</a:t>
            </a:r>
          </a:p>
          <a:p>
            <a:endParaRPr lang="tr-TR" sz="1600" b="1" dirty="0"/>
          </a:p>
          <a:p>
            <a:pPr>
              <a:buFont typeface="Wingdings" panose="05000000000000000000" pitchFamily="2" charset="2"/>
              <a:buChar char="Ø"/>
            </a:pPr>
            <a:r>
              <a:rPr lang="tr-TR" sz="2400" dirty="0"/>
              <a:t>"</a:t>
            </a:r>
            <a:r>
              <a:rPr lang="tr-TR" sz="1600" b="1" dirty="0"/>
              <a:t>İhraç Ülke Kodu </a:t>
            </a:r>
            <a:r>
              <a:rPr lang="tr-TR" sz="1600" b="1" dirty="0" smtClean="0"/>
              <a:t>Eşleşmemektedir": </a:t>
            </a:r>
            <a:r>
              <a:rPr lang="tr-TR" sz="1600" b="1" dirty="0"/>
              <a:t>İhraç Ülke Grup alanına referans tablosundaki ülke grubu veya BİLGE deki ülke kodu yazılmamış ise bu hata döner</a:t>
            </a:r>
            <a:r>
              <a:rPr lang="tr-TR" sz="1600" b="1" dirty="0" smtClean="0"/>
              <a:t>.                                                                                                        ./..</a:t>
            </a:r>
          </a:p>
          <a:p>
            <a:pPr>
              <a:buFont typeface="Wingdings" panose="05000000000000000000" pitchFamily="2" charset="2"/>
              <a:buChar char="Ø"/>
            </a:pPr>
            <a:endParaRPr lang="tr-TR" sz="1600" b="1" dirty="0"/>
          </a:p>
          <a:p>
            <a:pPr>
              <a:buFont typeface="Wingdings" panose="05000000000000000000" pitchFamily="2" charset="2"/>
              <a:buChar char="Ø"/>
            </a:pPr>
            <a:endParaRPr lang="tr-TR" sz="1600" b="1" dirty="0"/>
          </a:p>
          <a:p>
            <a:endParaRPr lang="tr-TR" sz="2600" b="1" dirty="0"/>
          </a:p>
        </p:txBody>
      </p:sp>
    </p:spTree>
    <p:extLst>
      <p:ext uri="{BB962C8B-B14F-4D97-AF65-F5344CB8AC3E}">
        <p14:creationId xmlns:p14="http://schemas.microsoft.com/office/powerpoint/2010/main" val="34358522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400300" y="-124691"/>
            <a:ext cx="8198427" cy="1815381"/>
          </a:xfrm>
        </p:spPr>
        <p:txBody>
          <a:bodyPr>
            <a:normAutofit/>
          </a:bodyPr>
          <a:lstStyle/>
          <a:p>
            <a:r>
              <a:rPr lang="tr-TR" sz="2800" dirty="0">
                <a:solidFill>
                  <a:srgbClr val="FFFFFF"/>
                </a:solidFill>
              </a:rPr>
              <a:t>BAKANLIKTAN GÖNDERİLEN HATA KODLARI </a:t>
            </a:r>
            <a:endParaRPr lang="tr-TR" sz="2800" dirty="0"/>
          </a:p>
        </p:txBody>
      </p:sp>
      <p:sp>
        <p:nvSpPr>
          <p:cNvPr id="3" name="İçerik Yer Tutucusu 2"/>
          <p:cNvSpPr>
            <a:spLocks noGrp="1"/>
          </p:cNvSpPr>
          <p:nvPr>
            <p:ph idx="1"/>
          </p:nvPr>
        </p:nvSpPr>
        <p:spPr>
          <a:xfrm>
            <a:off x="0" y="1184564"/>
            <a:ext cx="12192000" cy="5600700"/>
          </a:xfrm>
        </p:spPr>
        <p:txBody>
          <a:bodyPr>
            <a:normAutofit/>
          </a:bodyPr>
          <a:lstStyle/>
          <a:p>
            <a:pPr>
              <a:buFont typeface="Wingdings" panose="05000000000000000000" pitchFamily="2" charset="2"/>
              <a:buChar char="Ø"/>
            </a:pPr>
            <a:r>
              <a:rPr lang="tr-TR" sz="1600" b="1" dirty="0" smtClean="0"/>
              <a:t>İhraç </a:t>
            </a:r>
            <a:r>
              <a:rPr lang="tr-TR" sz="1600" b="1" dirty="0"/>
              <a:t>Ülke kodu ile Belge Kodu </a:t>
            </a:r>
            <a:r>
              <a:rPr lang="tr-TR" sz="1600" b="1" dirty="0" smtClean="0"/>
              <a:t>Eşleşmemektedir": </a:t>
            </a:r>
            <a:r>
              <a:rPr lang="tr-TR" sz="1600" b="1" dirty="0"/>
              <a:t>Varış Ülke kodu ile ATR belgesinin gideceği ülke kodlarından biri ile eşleşmiyor ise bu hata döner</a:t>
            </a:r>
            <a:r>
              <a:rPr lang="tr-TR" sz="1600" b="1" dirty="0" smtClean="0"/>
              <a:t>.</a:t>
            </a:r>
          </a:p>
          <a:p>
            <a:pPr marL="0" indent="0">
              <a:buNone/>
            </a:pPr>
            <a:endParaRPr lang="tr-TR" sz="1600" b="1" dirty="0"/>
          </a:p>
          <a:p>
            <a:pPr>
              <a:buFont typeface="Wingdings" panose="05000000000000000000" pitchFamily="2" charset="2"/>
              <a:buChar char="Ø"/>
            </a:pPr>
            <a:r>
              <a:rPr lang="tr-TR" sz="1600" b="1" dirty="0" smtClean="0"/>
              <a:t>"</a:t>
            </a:r>
            <a:r>
              <a:rPr lang="tr-TR" sz="1600" b="1" dirty="0"/>
              <a:t>Sadece Sonradan Belgeler için Beyanname Numarası </a:t>
            </a:r>
            <a:r>
              <a:rPr lang="tr-TR" sz="1600" b="1" dirty="0" smtClean="0"/>
              <a:t>girilebilir": </a:t>
            </a:r>
            <a:r>
              <a:rPr lang="tr-TR" sz="1600" b="1" dirty="0"/>
              <a:t>Eğer Beyanname </a:t>
            </a:r>
            <a:r>
              <a:rPr lang="tr-TR" sz="1600" b="1" dirty="0" err="1"/>
              <a:t>no</a:t>
            </a:r>
            <a:r>
              <a:rPr lang="tr-TR" sz="1600" b="1" dirty="0"/>
              <a:t> alanına veri girilmiş ise </a:t>
            </a:r>
            <a:r>
              <a:rPr lang="tr-TR" sz="1600" b="1" dirty="0" smtClean="0"/>
              <a:t>   ve  ikinci </a:t>
            </a:r>
            <a:r>
              <a:rPr lang="tr-TR" sz="1600" b="1" dirty="0"/>
              <a:t>nüsha alanı </a:t>
            </a:r>
            <a:r>
              <a:rPr lang="tr-TR" sz="1600" b="1" dirty="0" smtClean="0"/>
              <a:t>3. satır  </a:t>
            </a:r>
            <a:r>
              <a:rPr lang="tr-TR" sz="1600" b="1" dirty="0"/>
              <a:t>seçilmemiş ise bu hata döner. </a:t>
            </a:r>
            <a:endParaRPr lang="tr-TR" sz="1600" b="1" dirty="0" smtClean="0"/>
          </a:p>
          <a:p>
            <a:pPr marL="0" indent="0">
              <a:buNone/>
            </a:pPr>
            <a:endParaRPr lang="tr-TR" sz="1600" b="1" dirty="0"/>
          </a:p>
          <a:p>
            <a:pPr>
              <a:buFont typeface="Wingdings" panose="05000000000000000000" pitchFamily="2" charset="2"/>
              <a:buChar char="Ø"/>
            </a:pPr>
            <a:r>
              <a:rPr lang="tr-TR" sz="1600" b="1" dirty="0"/>
              <a:t> </a:t>
            </a:r>
            <a:r>
              <a:rPr lang="tr-TR" sz="1600" b="1" i="1" dirty="0" smtClean="0"/>
              <a:t>Eğer </a:t>
            </a:r>
            <a:r>
              <a:rPr lang="tr-TR" sz="1600" b="1" i="1" dirty="0"/>
              <a:t>İkinci Nüsha alanı </a:t>
            </a:r>
            <a:r>
              <a:rPr lang="tr-TR" sz="1600" b="1" i="1" dirty="0" smtClean="0"/>
              <a:t>sonradan seçilmişse</a:t>
            </a:r>
            <a:r>
              <a:rPr lang="tr-TR" sz="1600" b="1" dirty="0" smtClean="0"/>
              <a:t>: Beyanname </a:t>
            </a:r>
            <a:r>
              <a:rPr lang="tr-TR" sz="1600" b="1" dirty="0"/>
              <a:t>Numarası veya Tescil Tarihi Boş veya </a:t>
            </a:r>
            <a:r>
              <a:rPr lang="tr-TR" sz="1600" b="1" dirty="0" err="1"/>
              <a:t>Null</a:t>
            </a:r>
            <a:r>
              <a:rPr lang="tr-TR" sz="1600" b="1" dirty="0"/>
              <a:t> </a:t>
            </a:r>
            <a:r>
              <a:rPr lang="tr-TR" sz="1600" b="1" dirty="0" smtClean="0"/>
              <a:t>olamaz": </a:t>
            </a:r>
            <a:r>
              <a:rPr lang="tr-TR" sz="1600" b="1" dirty="0"/>
              <a:t>Beyanname Numarası ve Tescil tarihi boş veya </a:t>
            </a:r>
            <a:r>
              <a:rPr lang="tr-TR" sz="1600" b="1" dirty="0" err="1"/>
              <a:t>null</a:t>
            </a:r>
            <a:r>
              <a:rPr lang="tr-TR" sz="1600" b="1" dirty="0"/>
              <a:t> gönderilmiş ise bu hata döner</a:t>
            </a:r>
            <a:r>
              <a:rPr lang="tr-TR" sz="1600" b="1" dirty="0" smtClean="0"/>
              <a:t>.</a:t>
            </a:r>
          </a:p>
          <a:p>
            <a:pPr>
              <a:buFont typeface="Wingdings" panose="05000000000000000000" pitchFamily="2" charset="2"/>
              <a:buChar char="Ø"/>
            </a:pPr>
            <a:endParaRPr lang="tr-TR" sz="1600" b="1" dirty="0"/>
          </a:p>
          <a:p>
            <a:pPr>
              <a:buFont typeface="Wingdings" panose="05000000000000000000" pitchFamily="2" charset="2"/>
              <a:buChar char="Ø"/>
            </a:pPr>
            <a:r>
              <a:rPr lang="tr-TR" sz="1600" b="1" dirty="0"/>
              <a:t>" Beyanname Numarasına bağlı Tescil Gümrüğü farklı </a:t>
            </a:r>
            <a:r>
              <a:rPr lang="tr-TR" sz="1600" b="1" dirty="0" smtClean="0"/>
              <a:t>olamaz": </a:t>
            </a:r>
            <a:r>
              <a:rPr lang="tr-TR" sz="1600" b="1" dirty="0"/>
              <a:t>Beyannamenin tescil gümrüğü ile belge için gönderilen gümrük idaresi farklı olamaz</a:t>
            </a:r>
            <a:r>
              <a:rPr lang="tr-TR" sz="1600" b="1" dirty="0" smtClean="0"/>
              <a:t>.</a:t>
            </a:r>
          </a:p>
          <a:p>
            <a:pPr marL="0" indent="0">
              <a:buNone/>
            </a:pPr>
            <a:endParaRPr lang="tr-TR" sz="1600" b="1" dirty="0"/>
          </a:p>
          <a:p>
            <a:pPr algn="ctr">
              <a:buFont typeface="Wingdings" panose="05000000000000000000" pitchFamily="2" charset="2"/>
              <a:buChar char="Ø"/>
            </a:pPr>
            <a:r>
              <a:rPr lang="tr-TR" sz="1600" b="1" dirty="0"/>
              <a:t>"Sistemde Kayıtlı Olmayan veya </a:t>
            </a:r>
            <a:r>
              <a:rPr lang="tr-TR" sz="1600" b="1" dirty="0" smtClean="0"/>
              <a:t>Statüsü </a:t>
            </a:r>
            <a:r>
              <a:rPr lang="tr-TR" sz="1600" b="1" dirty="0"/>
              <a:t>Uygun Olmayan Beyanname Numarası": Belirtilen beyanname </a:t>
            </a:r>
            <a:r>
              <a:rPr lang="tr-TR" sz="1600" b="1" dirty="0" smtClean="0"/>
              <a:t>sistemde </a:t>
            </a:r>
            <a:r>
              <a:rPr lang="tr-TR" sz="1600" b="1" dirty="0"/>
              <a:t>yer almamaktadır, yada statüsü uygun değildir</a:t>
            </a:r>
            <a:r>
              <a:rPr lang="tr-TR" sz="1600" b="1" dirty="0" smtClean="0"/>
              <a:t>.</a:t>
            </a:r>
          </a:p>
          <a:p>
            <a:pPr>
              <a:buFont typeface="Wingdings" panose="05000000000000000000" pitchFamily="2" charset="2"/>
              <a:buChar char="Ø"/>
            </a:pPr>
            <a:endParaRPr lang="tr-TR" sz="1600" b="1" dirty="0"/>
          </a:p>
          <a:p>
            <a:pPr algn="ctr">
              <a:buFont typeface="Wingdings" panose="05000000000000000000" pitchFamily="2" charset="2"/>
              <a:buChar char="Ø"/>
            </a:pPr>
            <a:r>
              <a:rPr lang="tr-TR" sz="1600" b="1" dirty="0" smtClean="0"/>
              <a:t>                  </a:t>
            </a:r>
            <a:r>
              <a:rPr lang="tr-TR" sz="1600" b="1" dirty="0"/>
              <a:t> </a:t>
            </a:r>
            <a:r>
              <a:rPr lang="tr-TR" sz="1600" b="1" dirty="0" smtClean="0"/>
              <a:t>"</a:t>
            </a:r>
            <a:r>
              <a:rPr lang="tr-TR" sz="1600" b="1" dirty="0"/>
              <a:t>Beyanname Numarası Formatı yanlış ": Beyanname numarası formatı </a:t>
            </a:r>
            <a:r>
              <a:rPr lang="tr-TR" sz="1600" b="1" dirty="0" smtClean="0"/>
              <a:t>yanlış demektir.</a:t>
            </a:r>
            <a:endParaRPr lang="tr-TR" sz="1600" b="1" dirty="0"/>
          </a:p>
          <a:p>
            <a:pPr marL="0" indent="0" algn="ctr">
              <a:buNone/>
            </a:pPr>
            <a:r>
              <a:rPr lang="tr-TR" sz="1700" b="1" dirty="0"/>
              <a:t> </a:t>
            </a:r>
            <a:r>
              <a:rPr lang="tr-TR" sz="1700" b="1" dirty="0" smtClean="0"/>
              <a:t>                                                                                                                                   ./..</a:t>
            </a:r>
            <a:endParaRPr lang="tr-TR" sz="1700" b="1" dirty="0"/>
          </a:p>
          <a:p>
            <a:endParaRPr lang="tr-TR" dirty="0"/>
          </a:p>
        </p:txBody>
      </p:sp>
    </p:spTree>
    <p:extLst>
      <p:ext uri="{BB962C8B-B14F-4D97-AF65-F5344CB8AC3E}">
        <p14:creationId xmlns:p14="http://schemas.microsoft.com/office/powerpoint/2010/main" val="32348325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628900" y="-1"/>
            <a:ext cx="7917873" cy="1205346"/>
          </a:xfrm>
        </p:spPr>
        <p:txBody>
          <a:bodyPr>
            <a:normAutofit/>
          </a:bodyPr>
          <a:lstStyle/>
          <a:p>
            <a:r>
              <a:rPr lang="tr-TR" sz="2800" dirty="0" smtClean="0">
                <a:solidFill>
                  <a:srgbClr val="FFFFFF"/>
                </a:solidFill>
              </a:rPr>
              <a:t>BAKANLIKTAN </a:t>
            </a:r>
            <a:r>
              <a:rPr lang="tr-TR" sz="2800" dirty="0">
                <a:solidFill>
                  <a:srgbClr val="FFFFFF"/>
                </a:solidFill>
              </a:rPr>
              <a:t>GÖNDERİLEN HATA </a:t>
            </a:r>
            <a:r>
              <a:rPr lang="tr-TR" sz="2800" dirty="0" smtClean="0">
                <a:solidFill>
                  <a:srgbClr val="FFFFFF"/>
                </a:solidFill>
              </a:rPr>
              <a:t>KODLARI      </a:t>
            </a:r>
            <a:br>
              <a:rPr lang="tr-TR" sz="2800" dirty="0" smtClean="0">
                <a:solidFill>
                  <a:srgbClr val="FFFFFF"/>
                </a:solidFill>
              </a:rPr>
            </a:br>
            <a:endParaRPr lang="tr-TR" sz="2800" dirty="0"/>
          </a:p>
        </p:txBody>
      </p:sp>
      <p:sp>
        <p:nvSpPr>
          <p:cNvPr id="6" name="İçerik Yer Tutucusu 5"/>
          <p:cNvSpPr>
            <a:spLocks noGrp="1"/>
          </p:cNvSpPr>
          <p:nvPr>
            <p:ph idx="1"/>
          </p:nvPr>
        </p:nvSpPr>
        <p:spPr>
          <a:xfrm>
            <a:off x="0" y="924792"/>
            <a:ext cx="12192000" cy="5933208"/>
          </a:xfrm>
        </p:spPr>
        <p:txBody>
          <a:bodyPr>
            <a:normAutofit/>
          </a:bodyPr>
          <a:lstStyle/>
          <a:p>
            <a:pPr lvl="0">
              <a:buFont typeface="Wingdings" panose="05000000000000000000" pitchFamily="2" charset="2"/>
              <a:buChar char="Ø"/>
            </a:pPr>
            <a:r>
              <a:rPr lang="tr-TR" sz="2100" dirty="0" smtClean="0">
                <a:ea typeface="Calibri"/>
                <a:cs typeface="Times New Roman"/>
              </a:rPr>
              <a:t>   </a:t>
            </a:r>
            <a:r>
              <a:rPr lang="tr-TR" sz="2100" dirty="0">
                <a:ea typeface="Calibri"/>
                <a:cs typeface="Times New Roman"/>
              </a:rPr>
              <a:t> </a:t>
            </a:r>
            <a:r>
              <a:rPr lang="tr-TR" sz="1700" b="1" dirty="0">
                <a:solidFill>
                  <a:srgbClr val="FFFFFF"/>
                </a:solidFill>
                <a:ea typeface="Calibri"/>
                <a:cs typeface="Times New Roman"/>
              </a:rPr>
              <a:t>"ETGB Beyannamesi Vergi Numarası veya Ülke </a:t>
            </a:r>
            <a:r>
              <a:rPr lang="tr-TR" sz="1700" b="1" dirty="0" smtClean="0">
                <a:solidFill>
                  <a:srgbClr val="FFFFFF"/>
                </a:solidFill>
                <a:ea typeface="Calibri"/>
                <a:cs typeface="Times New Roman"/>
              </a:rPr>
              <a:t>eşleşmemektedir": </a:t>
            </a:r>
            <a:r>
              <a:rPr lang="tr-TR" sz="1700" b="1" dirty="0">
                <a:solidFill>
                  <a:srgbClr val="FFFFFF"/>
                </a:solidFill>
                <a:ea typeface="Calibri"/>
                <a:cs typeface="Times New Roman"/>
              </a:rPr>
              <a:t>Eğer Beyan Tipi ETGB ise beyan edilen ihraç ülkesi ve vergi numarası ile ETGB deki vergi numarası ve ülke kodu </a:t>
            </a:r>
            <a:r>
              <a:rPr lang="tr-TR" sz="1700" b="1" dirty="0" smtClean="0">
                <a:solidFill>
                  <a:srgbClr val="FFFFFF"/>
                </a:solidFill>
                <a:ea typeface="Calibri"/>
                <a:cs typeface="Times New Roman"/>
              </a:rPr>
              <a:t>eşleşmediğinde </a:t>
            </a:r>
            <a:r>
              <a:rPr lang="tr-TR" sz="1700" b="1" dirty="0">
                <a:solidFill>
                  <a:srgbClr val="FFFFFF"/>
                </a:solidFill>
                <a:ea typeface="Calibri"/>
                <a:cs typeface="Times New Roman"/>
              </a:rPr>
              <a:t>bu hata döner.</a:t>
            </a:r>
          </a:p>
          <a:p>
            <a:pPr>
              <a:lnSpc>
                <a:spcPct val="107000"/>
              </a:lnSpc>
              <a:spcAft>
                <a:spcPts val="800"/>
              </a:spcAft>
              <a:buFont typeface="Wingdings" panose="05000000000000000000" pitchFamily="2" charset="2"/>
              <a:buChar char="Ø"/>
            </a:pPr>
            <a:r>
              <a:rPr lang="tr-TR" sz="1700" b="1" dirty="0" smtClean="0">
                <a:ea typeface="Calibri"/>
                <a:cs typeface="Times New Roman"/>
              </a:rPr>
              <a:t>     "</a:t>
            </a:r>
            <a:r>
              <a:rPr lang="tr-TR" sz="1700" b="1" dirty="0">
                <a:ea typeface="Calibri"/>
                <a:cs typeface="Times New Roman"/>
              </a:rPr>
              <a:t>İkinci Nüsha Kodu </a:t>
            </a:r>
            <a:r>
              <a:rPr lang="tr-TR" sz="1700" b="1" dirty="0" smtClean="0">
                <a:ea typeface="Calibri"/>
                <a:cs typeface="Times New Roman"/>
              </a:rPr>
              <a:t>Eşleşmemektedir": </a:t>
            </a:r>
            <a:r>
              <a:rPr lang="tr-TR" sz="1700" b="1" dirty="0">
                <a:ea typeface="Calibri"/>
                <a:cs typeface="Times New Roman"/>
              </a:rPr>
              <a:t>Beyan edilen İkinci Nüsha kodu ilgili referans tablosunda bulunmamaktadır</a:t>
            </a:r>
            <a:r>
              <a:rPr lang="tr-TR" sz="1700" b="1" dirty="0" smtClean="0">
                <a:ea typeface="Calibri"/>
                <a:cs typeface="Times New Roman"/>
              </a:rPr>
              <a:t>.</a:t>
            </a:r>
          </a:p>
          <a:p>
            <a:pPr>
              <a:lnSpc>
                <a:spcPct val="107000"/>
              </a:lnSpc>
              <a:spcAft>
                <a:spcPts val="800"/>
              </a:spcAft>
              <a:buFont typeface="Wingdings" panose="05000000000000000000" pitchFamily="2" charset="2"/>
              <a:buChar char="Ø"/>
            </a:pPr>
            <a:r>
              <a:rPr lang="tr-TR" sz="1700" b="1" dirty="0" smtClean="0">
                <a:ea typeface="Calibri"/>
                <a:cs typeface="Times New Roman"/>
              </a:rPr>
              <a:t>     "</a:t>
            </a:r>
            <a:r>
              <a:rPr lang="tr-TR" sz="1700" b="1" dirty="0">
                <a:ea typeface="Calibri"/>
                <a:cs typeface="Times New Roman"/>
              </a:rPr>
              <a:t>Beyan Tipi Boş </a:t>
            </a:r>
            <a:r>
              <a:rPr lang="tr-TR" sz="1700" b="1" dirty="0" smtClean="0">
                <a:ea typeface="Calibri"/>
                <a:cs typeface="Times New Roman"/>
              </a:rPr>
              <a:t>olamaz": </a:t>
            </a:r>
            <a:r>
              <a:rPr lang="tr-TR" sz="1700" b="1" dirty="0">
                <a:ea typeface="Calibri"/>
                <a:cs typeface="Times New Roman"/>
              </a:rPr>
              <a:t>Beyan tipi alanı boş veya </a:t>
            </a:r>
            <a:r>
              <a:rPr lang="tr-TR" sz="1700" b="1" dirty="0" err="1">
                <a:ea typeface="Calibri"/>
                <a:cs typeface="Times New Roman"/>
              </a:rPr>
              <a:t>null</a:t>
            </a:r>
            <a:r>
              <a:rPr lang="tr-TR" sz="1700" b="1" dirty="0">
                <a:ea typeface="Calibri"/>
                <a:cs typeface="Times New Roman"/>
              </a:rPr>
              <a:t> olamaz. </a:t>
            </a:r>
          </a:p>
          <a:p>
            <a:pPr>
              <a:lnSpc>
                <a:spcPct val="107000"/>
              </a:lnSpc>
              <a:spcAft>
                <a:spcPts val="800"/>
              </a:spcAft>
              <a:buFont typeface="Wingdings" panose="05000000000000000000" pitchFamily="2" charset="2"/>
              <a:buChar char="Ø"/>
            </a:pPr>
            <a:r>
              <a:rPr lang="tr-TR" sz="1700" b="1" dirty="0" smtClean="0">
                <a:ea typeface="Calibri"/>
                <a:cs typeface="Times New Roman"/>
              </a:rPr>
              <a:t>     "</a:t>
            </a:r>
            <a:r>
              <a:rPr lang="tr-TR" sz="1700" b="1" dirty="0">
                <a:ea typeface="Calibri"/>
                <a:cs typeface="Times New Roman"/>
              </a:rPr>
              <a:t>Belge Bulunamadı veya Durumu Uygun </a:t>
            </a:r>
            <a:r>
              <a:rPr lang="tr-TR" sz="1700" b="1" dirty="0" smtClean="0">
                <a:ea typeface="Calibri"/>
                <a:cs typeface="Times New Roman"/>
              </a:rPr>
              <a:t>Değil": </a:t>
            </a:r>
            <a:r>
              <a:rPr lang="tr-TR" sz="1700" b="1" dirty="0">
                <a:ea typeface="Calibri"/>
                <a:cs typeface="Times New Roman"/>
              </a:rPr>
              <a:t>Referans numarası girilen belge ya sistemde bulunmadığını yada statüsünün uygun olmadığını gösterir.</a:t>
            </a:r>
          </a:p>
          <a:p>
            <a:pPr>
              <a:lnSpc>
                <a:spcPct val="107000"/>
              </a:lnSpc>
              <a:spcAft>
                <a:spcPts val="800"/>
              </a:spcAft>
              <a:buFont typeface="Wingdings" panose="05000000000000000000" pitchFamily="2" charset="2"/>
              <a:buChar char="Ø"/>
            </a:pPr>
            <a:r>
              <a:rPr lang="tr-TR" sz="1700" b="1" dirty="0" smtClean="0">
                <a:ea typeface="Calibri"/>
                <a:cs typeface="Times New Roman"/>
              </a:rPr>
              <a:t>    "</a:t>
            </a:r>
            <a:r>
              <a:rPr lang="tr-TR" sz="1700" b="1" dirty="0">
                <a:ea typeface="Calibri"/>
                <a:cs typeface="Times New Roman"/>
              </a:rPr>
              <a:t>Bu Belge Daha önce Vize </a:t>
            </a:r>
            <a:r>
              <a:rPr lang="tr-TR" sz="1700" b="1" dirty="0" smtClean="0">
                <a:ea typeface="Calibri"/>
                <a:cs typeface="Times New Roman"/>
              </a:rPr>
              <a:t>Edilmiştir": </a:t>
            </a:r>
            <a:r>
              <a:rPr lang="tr-TR" sz="1700" b="1" dirty="0">
                <a:ea typeface="Calibri"/>
                <a:cs typeface="Times New Roman"/>
              </a:rPr>
              <a:t>Belge </a:t>
            </a:r>
            <a:r>
              <a:rPr lang="tr-TR" sz="1700" b="1" dirty="0" smtClean="0">
                <a:ea typeface="Calibri"/>
                <a:cs typeface="Times New Roman"/>
              </a:rPr>
              <a:t>daha </a:t>
            </a:r>
            <a:r>
              <a:rPr lang="tr-TR" sz="1700" b="1" dirty="0">
                <a:ea typeface="Calibri"/>
                <a:cs typeface="Times New Roman"/>
              </a:rPr>
              <a:t>önce vize edilmiş ise bu hata döner.</a:t>
            </a:r>
          </a:p>
          <a:p>
            <a:pPr>
              <a:lnSpc>
                <a:spcPct val="107000"/>
              </a:lnSpc>
              <a:spcAft>
                <a:spcPts val="800"/>
              </a:spcAft>
              <a:buFont typeface="Wingdings" panose="05000000000000000000" pitchFamily="2" charset="2"/>
              <a:buChar char="Ø"/>
            </a:pPr>
            <a:r>
              <a:rPr lang="tr-TR" sz="1700" b="1" dirty="0" smtClean="0">
                <a:ea typeface="Calibri"/>
                <a:cs typeface="Times New Roman"/>
              </a:rPr>
              <a:t>   </a:t>
            </a:r>
            <a:r>
              <a:rPr lang="tr-TR" sz="1700" b="1" dirty="0">
                <a:ea typeface="Calibri"/>
                <a:cs typeface="Times New Roman"/>
              </a:rPr>
              <a:t> "Belge Bilgileri Eşleşmemektedir": Vize için gönderilen belgenin referans numarası, ihracatçı vergi numarası, belgeye ait </a:t>
            </a:r>
            <a:r>
              <a:rPr lang="tr-TR" sz="1700" b="1" dirty="0" err="1">
                <a:ea typeface="Calibri"/>
                <a:cs typeface="Times New Roman"/>
              </a:rPr>
              <a:t>guid</a:t>
            </a:r>
            <a:r>
              <a:rPr lang="tr-TR" sz="1700" b="1" dirty="0">
                <a:ea typeface="Calibri"/>
                <a:cs typeface="Times New Roman"/>
              </a:rPr>
              <a:t> veya kullanıcı bilgisi eşleşmemesi durumun da bu hata dönmektedir.</a:t>
            </a:r>
          </a:p>
          <a:p>
            <a:pPr algn="ctr">
              <a:lnSpc>
                <a:spcPct val="107000"/>
              </a:lnSpc>
              <a:spcAft>
                <a:spcPts val="800"/>
              </a:spcAft>
              <a:buFont typeface="Wingdings" panose="05000000000000000000" pitchFamily="2" charset="2"/>
              <a:buChar char="Ø"/>
            </a:pPr>
            <a:r>
              <a:rPr lang="tr-TR" sz="1700" b="1" dirty="0" smtClean="0">
                <a:ea typeface="Calibri"/>
                <a:cs typeface="Times New Roman"/>
              </a:rPr>
              <a:t>       </a:t>
            </a:r>
            <a:r>
              <a:rPr lang="tr-TR" sz="1700" b="1" dirty="0">
                <a:ea typeface="Calibri"/>
                <a:cs typeface="Times New Roman"/>
              </a:rPr>
              <a:t> </a:t>
            </a:r>
            <a:r>
              <a:rPr lang="tr-TR" sz="1700" b="1" dirty="0" smtClean="0">
                <a:ea typeface="Calibri"/>
                <a:cs typeface="Times New Roman"/>
              </a:rPr>
              <a:t>"</a:t>
            </a:r>
            <a:r>
              <a:rPr lang="tr-TR" sz="1700" b="1" dirty="0">
                <a:ea typeface="Calibri"/>
                <a:cs typeface="Times New Roman"/>
              </a:rPr>
              <a:t>Sistemde Kayıtlı Olmayan veya </a:t>
            </a:r>
            <a:r>
              <a:rPr lang="tr-TR" sz="1700" b="1" dirty="0" smtClean="0">
                <a:ea typeface="Calibri"/>
                <a:cs typeface="Times New Roman"/>
              </a:rPr>
              <a:t>Statüsü </a:t>
            </a:r>
            <a:r>
              <a:rPr lang="tr-TR" sz="1700" b="1" dirty="0">
                <a:ea typeface="Calibri"/>
                <a:cs typeface="Times New Roman"/>
              </a:rPr>
              <a:t>Uygun Olmayan Beyanname Numarası": Eğer beyan </a:t>
            </a:r>
            <a:r>
              <a:rPr lang="tr-TR" sz="1700" b="1" dirty="0" smtClean="0">
                <a:ea typeface="Calibri"/>
                <a:cs typeface="Times New Roman"/>
              </a:rPr>
              <a:t>tipi TCGB </a:t>
            </a:r>
            <a:r>
              <a:rPr lang="tr-TR" sz="1700" b="1" dirty="0">
                <a:ea typeface="Calibri"/>
                <a:cs typeface="Times New Roman"/>
              </a:rPr>
              <a:t>ise </a:t>
            </a:r>
            <a:r>
              <a:rPr lang="tr-TR" sz="1700" b="1" dirty="0" smtClean="0">
                <a:ea typeface="Calibri"/>
                <a:cs typeface="Times New Roman"/>
              </a:rPr>
              <a:t>     detaylı </a:t>
            </a:r>
            <a:r>
              <a:rPr lang="tr-TR" sz="1700" b="1" dirty="0">
                <a:ea typeface="Calibri"/>
                <a:cs typeface="Times New Roman"/>
              </a:rPr>
              <a:t>beyan değilse veya statüsü uygun değilse bu hata döner.</a:t>
            </a:r>
          </a:p>
          <a:p>
            <a:pPr marL="0" indent="0" algn="ctr">
              <a:lnSpc>
                <a:spcPct val="107000"/>
              </a:lnSpc>
              <a:spcAft>
                <a:spcPts val="800"/>
              </a:spcAft>
              <a:buNone/>
            </a:pPr>
            <a:r>
              <a:rPr lang="tr-TR" sz="1600" b="1" dirty="0" smtClean="0">
                <a:latin typeface="+mj-lt"/>
                <a:ea typeface="Calibri"/>
                <a:cs typeface="Times New Roman"/>
              </a:rPr>
              <a:t>                                                                                                                                                                                         ./..</a:t>
            </a:r>
            <a:endParaRPr lang="tr-TR" sz="1600" b="1" dirty="0">
              <a:latin typeface="+mj-lt"/>
              <a:ea typeface="Calibri"/>
              <a:cs typeface="Times New Roman"/>
            </a:endParaRPr>
          </a:p>
          <a:p>
            <a:endParaRPr lang="tr-TR" sz="1600" dirty="0">
              <a:latin typeface="+mj-lt"/>
            </a:endParaRPr>
          </a:p>
        </p:txBody>
      </p:sp>
    </p:spTree>
    <p:extLst>
      <p:ext uri="{BB962C8B-B14F-4D97-AF65-F5344CB8AC3E}">
        <p14:creationId xmlns:p14="http://schemas.microsoft.com/office/powerpoint/2010/main" val="14776802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130137" y="0"/>
            <a:ext cx="8021782" cy="1392382"/>
          </a:xfrm>
        </p:spPr>
        <p:txBody>
          <a:bodyPr>
            <a:normAutofit/>
          </a:bodyPr>
          <a:lstStyle/>
          <a:p>
            <a:r>
              <a:rPr lang="tr-TR" sz="2800" dirty="0">
                <a:solidFill>
                  <a:srgbClr val="FFFFFF"/>
                </a:solidFill>
              </a:rPr>
              <a:t>BAKANLIKTAN GÖNDERİLEN HATA KODLARI </a:t>
            </a:r>
            <a:endParaRPr lang="tr-TR" sz="2800" dirty="0"/>
          </a:p>
        </p:txBody>
      </p:sp>
      <p:sp>
        <p:nvSpPr>
          <p:cNvPr id="3" name="İçerik Yer Tutucusu 2"/>
          <p:cNvSpPr>
            <a:spLocks noGrp="1"/>
          </p:cNvSpPr>
          <p:nvPr>
            <p:ph idx="1"/>
          </p:nvPr>
        </p:nvSpPr>
        <p:spPr>
          <a:xfrm>
            <a:off x="0" y="1215737"/>
            <a:ext cx="12192000" cy="5226628"/>
          </a:xfrm>
        </p:spPr>
        <p:txBody>
          <a:bodyPr>
            <a:normAutofit fontScale="25000" lnSpcReduction="20000"/>
          </a:bodyPr>
          <a:lstStyle/>
          <a:p>
            <a:pPr>
              <a:lnSpc>
                <a:spcPct val="107000"/>
              </a:lnSpc>
              <a:spcAft>
                <a:spcPts val="800"/>
              </a:spcAft>
              <a:buFont typeface="Wingdings" panose="05000000000000000000" pitchFamily="2" charset="2"/>
              <a:buChar char="Ø"/>
            </a:pPr>
            <a:endParaRPr lang="tr-TR" sz="2300" b="1" dirty="0" smtClean="0">
              <a:ea typeface="Calibri"/>
              <a:cs typeface="Times New Roman"/>
            </a:endParaRPr>
          </a:p>
          <a:p>
            <a:pPr>
              <a:lnSpc>
                <a:spcPct val="107000"/>
              </a:lnSpc>
              <a:spcAft>
                <a:spcPts val="800"/>
              </a:spcAft>
              <a:buFont typeface="Wingdings" panose="05000000000000000000" pitchFamily="2" charset="2"/>
              <a:buChar char="Ø"/>
            </a:pPr>
            <a:endParaRPr lang="tr-TR" sz="2300" b="1" dirty="0">
              <a:ea typeface="Calibri"/>
              <a:cs typeface="Times New Roman"/>
            </a:endParaRPr>
          </a:p>
          <a:p>
            <a:pPr>
              <a:lnSpc>
                <a:spcPct val="107000"/>
              </a:lnSpc>
              <a:spcAft>
                <a:spcPts val="800"/>
              </a:spcAft>
              <a:buFont typeface="Wingdings" panose="05000000000000000000" pitchFamily="2" charset="2"/>
              <a:buChar char="Ø"/>
            </a:pPr>
            <a:r>
              <a:rPr lang="tr-TR" sz="6400" b="1" dirty="0" smtClean="0">
                <a:ea typeface="Calibri"/>
                <a:cs typeface="Times New Roman"/>
              </a:rPr>
              <a:t>"</a:t>
            </a:r>
            <a:r>
              <a:rPr lang="tr-TR" sz="6400" b="1" dirty="0">
                <a:ea typeface="Calibri"/>
                <a:cs typeface="Times New Roman"/>
              </a:rPr>
              <a:t>Beyannamede " + </a:t>
            </a:r>
            <a:r>
              <a:rPr lang="tr-TR" sz="6400" b="1" dirty="0" err="1">
                <a:ea typeface="Calibri"/>
                <a:cs typeface="Times New Roman"/>
              </a:rPr>
              <a:t>Belge_referans_no</a:t>
            </a:r>
            <a:r>
              <a:rPr lang="tr-TR" sz="6400" b="1" dirty="0">
                <a:ea typeface="Calibri"/>
                <a:cs typeface="Times New Roman"/>
              </a:rPr>
              <a:t> + " Belgesinde Bu Referans Bulunmamaktadır</a:t>
            </a:r>
            <a:r>
              <a:rPr lang="tr-TR" sz="6400" b="1" dirty="0" smtClean="0">
                <a:ea typeface="Calibri"/>
                <a:cs typeface="Times New Roman"/>
              </a:rPr>
              <a:t>": Belirtilen </a:t>
            </a:r>
            <a:r>
              <a:rPr lang="tr-TR" sz="6400" b="1" dirty="0">
                <a:ea typeface="Calibri"/>
                <a:cs typeface="Times New Roman"/>
              </a:rPr>
              <a:t>beyannamede belirtilen belge </a:t>
            </a:r>
            <a:r>
              <a:rPr lang="tr-TR" sz="6400" b="1" dirty="0" err="1">
                <a:ea typeface="Calibri"/>
                <a:cs typeface="Times New Roman"/>
              </a:rPr>
              <a:t>no</a:t>
            </a:r>
            <a:r>
              <a:rPr lang="tr-TR" sz="6400" b="1" dirty="0">
                <a:ea typeface="Calibri"/>
                <a:cs typeface="Times New Roman"/>
              </a:rPr>
              <a:t> ve referans </a:t>
            </a:r>
            <a:r>
              <a:rPr lang="tr-TR" sz="6400" b="1" dirty="0" err="1">
                <a:ea typeface="Calibri"/>
                <a:cs typeface="Times New Roman"/>
              </a:rPr>
              <a:t>no</a:t>
            </a:r>
            <a:r>
              <a:rPr lang="tr-TR" sz="6400" b="1" dirty="0">
                <a:ea typeface="Calibri"/>
                <a:cs typeface="Times New Roman"/>
              </a:rPr>
              <a:t> girilmemiş ise bu hata döner.</a:t>
            </a:r>
          </a:p>
          <a:p>
            <a:pPr>
              <a:lnSpc>
                <a:spcPct val="107000"/>
              </a:lnSpc>
              <a:spcAft>
                <a:spcPts val="800"/>
              </a:spcAft>
              <a:buFont typeface="Wingdings" panose="05000000000000000000" pitchFamily="2" charset="2"/>
              <a:buChar char="Ø"/>
            </a:pPr>
            <a:r>
              <a:rPr lang="tr-TR" sz="6400" b="1" dirty="0">
                <a:ea typeface="Calibri"/>
                <a:cs typeface="Times New Roman"/>
              </a:rPr>
              <a:t> </a:t>
            </a:r>
            <a:r>
              <a:rPr lang="tr-TR" sz="6400" b="1" dirty="0" smtClean="0">
                <a:ea typeface="Calibri"/>
                <a:cs typeface="Times New Roman"/>
              </a:rPr>
              <a:t>"</a:t>
            </a:r>
            <a:r>
              <a:rPr lang="tr-TR" sz="6400" b="1" dirty="0">
                <a:ea typeface="Calibri"/>
                <a:cs typeface="Times New Roman"/>
              </a:rPr>
              <a:t>İhracatçı Vergi Numarası Eşleşmedi": Belirtilen beyanname ile vize edilen ihracatçı vergi numarası eşleşmemesi durumunda bu hata döner.</a:t>
            </a:r>
          </a:p>
          <a:p>
            <a:pPr>
              <a:lnSpc>
                <a:spcPct val="107000"/>
              </a:lnSpc>
              <a:spcAft>
                <a:spcPts val="800"/>
              </a:spcAft>
              <a:buFont typeface="Wingdings" panose="05000000000000000000" pitchFamily="2" charset="2"/>
              <a:buChar char="Ø"/>
            </a:pPr>
            <a:r>
              <a:rPr lang="tr-TR" sz="6400" b="1" dirty="0">
                <a:ea typeface="Calibri"/>
                <a:cs typeface="Times New Roman"/>
              </a:rPr>
              <a:t> </a:t>
            </a:r>
            <a:r>
              <a:rPr lang="tr-TR" sz="6400" b="1" dirty="0" smtClean="0">
                <a:ea typeface="Calibri"/>
                <a:cs typeface="Times New Roman"/>
              </a:rPr>
              <a:t>"</a:t>
            </a:r>
            <a:r>
              <a:rPr lang="tr-TR" sz="6400" b="1" dirty="0">
                <a:ea typeface="Calibri"/>
                <a:cs typeface="Times New Roman"/>
              </a:rPr>
              <a:t>NCTS Beyannamesi </a:t>
            </a:r>
            <a:r>
              <a:rPr lang="tr-TR" sz="6400" b="1" dirty="0" smtClean="0">
                <a:ea typeface="Calibri"/>
                <a:cs typeface="Times New Roman"/>
              </a:rPr>
              <a:t>bulunamadı </a:t>
            </a:r>
            <a:r>
              <a:rPr lang="tr-TR" sz="6400" b="1" dirty="0">
                <a:ea typeface="Calibri"/>
                <a:cs typeface="Times New Roman"/>
              </a:rPr>
              <a:t>veya </a:t>
            </a:r>
            <a:r>
              <a:rPr lang="tr-TR" sz="6400" b="1" dirty="0" smtClean="0">
                <a:ea typeface="Calibri"/>
                <a:cs typeface="Times New Roman"/>
              </a:rPr>
              <a:t>statüsü </a:t>
            </a:r>
            <a:r>
              <a:rPr lang="tr-TR" sz="6400" b="1" dirty="0">
                <a:ea typeface="Calibri"/>
                <a:cs typeface="Times New Roman"/>
              </a:rPr>
              <a:t>uygun </a:t>
            </a:r>
            <a:r>
              <a:rPr lang="tr-TR" sz="6400" b="1" dirty="0" smtClean="0">
                <a:ea typeface="Calibri"/>
                <a:cs typeface="Times New Roman"/>
              </a:rPr>
              <a:t>değil": </a:t>
            </a:r>
            <a:r>
              <a:rPr lang="tr-TR" sz="6400" b="1" dirty="0">
                <a:ea typeface="Calibri"/>
                <a:cs typeface="Times New Roman"/>
              </a:rPr>
              <a:t>Eğer Beyan tipi NCTS ise belirtilen NCTS beyannamesi sistemde bulunamadı veya statüsü uygun değilse bu hata döner.</a:t>
            </a:r>
          </a:p>
          <a:p>
            <a:pPr>
              <a:lnSpc>
                <a:spcPct val="107000"/>
              </a:lnSpc>
              <a:spcAft>
                <a:spcPts val="800"/>
              </a:spcAft>
              <a:buFont typeface="Wingdings" panose="05000000000000000000" pitchFamily="2" charset="2"/>
              <a:buChar char="Ø"/>
            </a:pPr>
            <a:r>
              <a:rPr lang="tr-TR" sz="6400" b="1" dirty="0">
                <a:ea typeface="Calibri"/>
                <a:cs typeface="Times New Roman"/>
              </a:rPr>
              <a:t> </a:t>
            </a:r>
            <a:r>
              <a:rPr lang="tr-TR" sz="6400" b="1" dirty="0" smtClean="0">
                <a:ea typeface="Calibri"/>
                <a:cs typeface="Times New Roman"/>
              </a:rPr>
              <a:t>"</a:t>
            </a:r>
            <a:r>
              <a:rPr lang="tr-TR" sz="6400" b="1" dirty="0">
                <a:ea typeface="Calibri"/>
                <a:cs typeface="Times New Roman"/>
              </a:rPr>
              <a:t>NCTS Beyannamesinde " + </a:t>
            </a:r>
            <a:r>
              <a:rPr lang="tr-TR" sz="6400" b="1" dirty="0" err="1">
                <a:ea typeface="Calibri"/>
                <a:cs typeface="Times New Roman"/>
              </a:rPr>
              <a:t>Belge_no</a:t>
            </a:r>
            <a:r>
              <a:rPr lang="tr-TR" sz="6400" b="1" dirty="0">
                <a:ea typeface="Calibri"/>
                <a:cs typeface="Times New Roman"/>
              </a:rPr>
              <a:t> + " Belgesi veya " + </a:t>
            </a:r>
            <a:r>
              <a:rPr lang="tr-TR" sz="6400" b="1" dirty="0" err="1">
                <a:ea typeface="Calibri"/>
                <a:cs typeface="Times New Roman"/>
              </a:rPr>
              <a:t>Belge_referans_no</a:t>
            </a:r>
            <a:r>
              <a:rPr lang="tr-TR" sz="6400" b="1" dirty="0">
                <a:ea typeface="Calibri"/>
                <a:cs typeface="Times New Roman"/>
              </a:rPr>
              <a:t> + "  Referansı Bulunmamaktadır": NCTS beyannamesinde belirtilen belge </a:t>
            </a:r>
            <a:r>
              <a:rPr lang="tr-TR" sz="6400" b="1" dirty="0" err="1">
                <a:ea typeface="Calibri"/>
                <a:cs typeface="Times New Roman"/>
              </a:rPr>
              <a:t>no</a:t>
            </a:r>
            <a:r>
              <a:rPr lang="tr-TR" sz="6400" b="1" dirty="0">
                <a:ea typeface="Calibri"/>
                <a:cs typeface="Times New Roman"/>
              </a:rPr>
              <a:t> ve referans </a:t>
            </a:r>
            <a:r>
              <a:rPr lang="tr-TR" sz="6400" b="1" dirty="0" err="1">
                <a:ea typeface="Calibri"/>
                <a:cs typeface="Times New Roman"/>
              </a:rPr>
              <a:t>no</a:t>
            </a:r>
            <a:r>
              <a:rPr lang="tr-TR" sz="6400" b="1" dirty="0">
                <a:ea typeface="Calibri"/>
                <a:cs typeface="Times New Roman"/>
              </a:rPr>
              <a:t> yok ise bu hata döner</a:t>
            </a:r>
            <a:r>
              <a:rPr lang="tr-TR" sz="6400" b="1" dirty="0" smtClean="0">
                <a:ea typeface="Calibri"/>
                <a:cs typeface="Times New Roman"/>
              </a:rPr>
              <a:t>.</a:t>
            </a:r>
          </a:p>
          <a:p>
            <a:pPr>
              <a:lnSpc>
                <a:spcPct val="107000"/>
              </a:lnSpc>
              <a:spcAft>
                <a:spcPts val="800"/>
              </a:spcAft>
              <a:buFont typeface="Wingdings" panose="05000000000000000000" pitchFamily="2" charset="2"/>
              <a:buChar char="Ø"/>
            </a:pPr>
            <a:r>
              <a:rPr lang="tr-TR" sz="6400" b="1" dirty="0">
                <a:ea typeface="Calibri"/>
                <a:cs typeface="Times New Roman"/>
              </a:rPr>
              <a:t> </a:t>
            </a:r>
            <a:r>
              <a:rPr lang="tr-TR" sz="6400" b="1" dirty="0" smtClean="0">
                <a:ea typeface="Calibri"/>
                <a:cs typeface="Times New Roman"/>
              </a:rPr>
              <a:t>  </a:t>
            </a:r>
            <a:r>
              <a:rPr lang="tr-TR" sz="6400" b="1" dirty="0">
                <a:ea typeface="Calibri"/>
                <a:cs typeface="Times New Roman"/>
              </a:rPr>
              <a:t>"ETGB Beyannamesi </a:t>
            </a:r>
            <a:r>
              <a:rPr lang="tr-TR" sz="6400" b="1" dirty="0" smtClean="0">
                <a:ea typeface="Calibri"/>
                <a:cs typeface="Times New Roman"/>
              </a:rPr>
              <a:t>bulunamadı </a:t>
            </a:r>
            <a:r>
              <a:rPr lang="tr-TR" sz="6400" b="1" dirty="0">
                <a:ea typeface="Calibri"/>
                <a:cs typeface="Times New Roman"/>
              </a:rPr>
              <a:t>veya </a:t>
            </a:r>
            <a:r>
              <a:rPr lang="tr-TR" sz="6400" b="1" dirty="0" smtClean="0">
                <a:ea typeface="Calibri"/>
                <a:cs typeface="Times New Roman"/>
              </a:rPr>
              <a:t>statüsü </a:t>
            </a:r>
            <a:r>
              <a:rPr lang="tr-TR" sz="6400" b="1" dirty="0">
                <a:ea typeface="Calibri"/>
                <a:cs typeface="Times New Roman"/>
              </a:rPr>
              <a:t>uygun </a:t>
            </a:r>
            <a:r>
              <a:rPr lang="tr-TR" sz="6400" b="1" dirty="0" smtClean="0">
                <a:ea typeface="Calibri"/>
                <a:cs typeface="Times New Roman"/>
              </a:rPr>
              <a:t>değil": </a:t>
            </a:r>
            <a:r>
              <a:rPr lang="tr-TR" sz="6400" b="1" dirty="0">
                <a:ea typeface="Calibri"/>
                <a:cs typeface="Times New Roman"/>
              </a:rPr>
              <a:t>Eğer Beyan tipi ETGB ise belirtilen ETGB beyannamesi sistemde bulunamadı veya statüsü uygun değilse bu hata döner.</a:t>
            </a:r>
          </a:p>
          <a:p>
            <a:pPr>
              <a:lnSpc>
                <a:spcPct val="107000"/>
              </a:lnSpc>
              <a:spcAft>
                <a:spcPts val="800"/>
              </a:spcAft>
              <a:buFont typeface="Wingdings" panose="05000000000000000000" pitchFamily="2" charset="2"/>
              <a:buChar char="Ø"/>
            </a:pPr>
            <a:r>
              <a:rPr lang="tr-TR" sz="6400" b="1" dirty="0" smtClean="0">
                <a:ea typeface="Calibri"/>
                <a:cs typeface="Times New Roman"/>
              </a:rPr>
              <a:t>           </a:t>
            </a:r>
            <a:r>
              <a:rPr lang="tr-TR" sz="6400" b="1" dirty="0">
                <a:ea typeface="Calibri"/>
                <a:cs typeface="Times New Roman"/>
              </a:rPr>
              <a:t>"ETGB Beyannamesinde " + </a:t>
            </a:r>
            <a:r>
              <a:rPr lang="tr-TR" sz="6400" b="1" dirty="0" err="1">
                <a:ea typeface="Calibri"/>
                <a:cs typeface="Times New Roman"/>
              </a:rPr>
              <a:t>Belge_no</a:t>
            </a:r>
            <a:r>
              <a:rPr lang="tr-TR" sz="6400" b="1" dirty="0">
                <a:ea typeface="Calibri"/>
                <a:cs typeface="Times New Roman"/>
              </a:rPr>
              <a:t> + " Belgesi </a:t>
            </a:r>
            <a:r>
              <a:rPr lang="tr-TR" sz="6400" b="1" dirty="0" smtClean="0">
                <a:ea typeface="Calibri"/>
                <a:cs typeface="Times New Roman"/>
              </a:rPr>
              <a:t> veya </a:t>
            </a:r>
            <a:r>
              <a:rPr lang="tr-TR" sz="6400" b="1" dirty="0">
                <a:ea typeface="Calibri"/>
                <a:cs typeface="Times New Roman"/>
              </a:rPr>
              <a:t>" + </a:t>
            </a:r>
            <a:r>
              <a:rPr lang="tr-TR" sz="6400" b="1" dirty="0" err="1">
                <a:ea typeface="Calibri"/>
                <a:cs typeface="Times New Roman"/>
              </a:rPr>
              <a:t>Belge_referans_no</a:t>
            </a:r>
            <a:r>
              <a:rPr lang="tr-TR" sz="6400" b="1" dirty="0">
                <a:ea typeface="Calibri"/>
                <a:cs typeface="Times New Roman"/>
              </a:rPr>
              <a:t> + " </a:t>
            </a:r>
            <a:r>
              <a:rPr lang="tr-TR" sz="6400" b="1" dirty="0" smtClean="0">
                <a:ea typeface="Calibri"/>
                <a:cs typeface="Times New Roman"/>
              </a:rPr>
              <a:t>Referansı  bulunmamaktadır’              t                    </a:t>
            </a:r>
            <a:r>
              <a:rPr lang="tr-TR" sz="6400" b="1" dirty="0">
                <a:ea typeface="Calibri"/>
                <a:cs typeface="Times New Roman"/>
              </a:rPr>
              <a:t>ETGB beyannamesinde belirtilen belge </a:t>
            </a:r>
            <a:r>
              <a:rPr lang="tr-TR" sz="6400" b="1" dirty="0" err="1">
                <a:ea typeface="Calibri"/>
                <a:cs typeface="Times New Roman"/>
              </a:rPr>
              <a:t>no</a:t>
            </a:r>
            <a:r>
              <a:rPr lang="tr-TR" sz="6400" b="1" dirty="0">
                <a:ea typeface="Calibri"/>
                <a:cs typeface="Times New Roman"/>
              </a:rPr>
              <a:t> ve referans </a:t>
            </a:r>
            <a:r>
              <a:rPr lang="tr-TR" sz="6400" b="1" dirty="0" err="1">
                <a:ea typeface="Calibri"/>
                <a:cs typeface="Times New Roman"/>
              </a:rPr>
              <a:t>no</a:t>
            </a:r>
            <a:r>
              <a:rPr lang="tr-TR" sz="6400" b="1" dirty="0">
                <a:ea typeface="Calibri"/>
                <a:cs typeface="Times New Roman"/>
              </a:rPr>
              <a:t> yok ise bu hata döner</a:t>
            </a:r>
            <a:r>
              <a:rPr lang="tr-TR" sz="6400" b="1" dirty="0" smtClean="0">
                <a:ea typeface="Calibri"/>
                <a:cs typeface="Times New Roman"/>
              </a:rPr>
              <a:t>.</a:t>
            </a:r>
          </a:p>
          <a:p>
            <a:pPr>
              <a:lnSpc>
                <a:spcPct val="107000"/>
              </a:lnSpc>
              <a:spcAft>
                <a:spcPts val="800"/>
              </a:spcAft>
            </a:pPr>
            <a:r>
              <a:rPr lang="tr-TR" sz="6400" b="1" dirty="0">
                <a:ea typeface="Calibri"/>
                <a:cs typeface="Times New Roman"/>
              </a:rPr>
              <a:t> </a:t>
            </a:r>
          </a:p>
          <a:p>
            <a:pPr>
              <a:lnSpc>
                <a:spcPct val="107000"/>
              </a:lnSpc>
              <a:spcAft>
                <a:spcPts val="800"/>
              </a:spcAft>
              <a:buFont typeface="Wingdings" panose="05000000000000000000" pitchFamily="2" charset="2"/>
              <a:buChar char="Ø"/>
            </a:pPr>
            <a:r>
              <a:rPr lang="tr-TR" sz="6400" b="1" dirty="0" smtClean="0">
                <a:ea typeface="Calibri"/>
                <a:cs typeface="Times New Roman"/>
              </a:rPr>
              <a:t>                                                                                                                                                                                    </a:t>
            </a:r>
            <a:endParaRPr lang="tr-TR" sz="6400" b="1" dirty="0">
              <a:ea typeface="Calibri"/>
              <a:cs typeface="Times New Roman"/>
            </a:endParaRPr>
          </a:p>
          <a:p>
            <a:pPr>
              <a:lnSpc>
                <a:spcPct val="107000"/>
              </a:lnSpc>
              <a:spcAft>
                <a:spcPts val="800"/>
              </a:spcAft>
            </a:pPr>
            <a:r>
              <a:rPr lang="tr-TR" sz="2600" b="1" dirty="0">
                <a:ea typeface="Calibri"/>
                <a:cs typeface="Times New Roman"/>
              </a:rPr>
              <a:t> </a:t>
            </a:r>
          </a:p>
        </p:txBody>
      </p:sp>
    </p:spTree>
    <p:extLst>
      <p:ext uri="{BB962C8B-B14F-4D97-AF65-F5344CB8AC3E}">
        <p14:creationId xmlns:p14="http://schemas.microsoft.com/office/powerpoint/2010/main" val="3353001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sz="2800" dirty="0" smtClean="0"/>
              <a:t>         İKİNCİ BÖLÜM</a:t>
            </a:r>
            <a:endParaRPr lang="tr-TR" sz="2800" dirty="0"/>
          </a:p>
        </p:txBody>
      </p:sp>
      <p:sp>
        <p:nvSpPr>
          <p:cNvPr id="3" name="İçerik Yer Tutucusu 2"/>
          <p:cNvSpPr>
            <a:spLocks noGrp="1"/>
          </p:cNvSpPr>
          <p:nvPr>
            <p:ph idx="1"/>
          </p:nvPr>
        </p:nvSpPr>
        <p:spPr/>
        <p:txBody>
          <a:bodyPr>
            <a:normAutofit/>
          </a:bodyPr>
          <a:lstStyle/>
          <a:p>
            <a:pPr>
              <a:buFont typeface="Wingdings" panose="05000000000000000000" pitchFamily="2" charset="2"/>
              <a:buChar char="Ø"/>
            </a:pPr>
            <a:endParaRPr lang="tr-TR" sz="4000" b="1" dirty="0" smtClean="0"/>
          </a:p>
          <a:p>
            <a:pPr marL="3657600" lvl="8" indent="0">
              <a:buNone/>
            </a:pPr>
            <a:r>
              <a:rPr lang="tr-TR" sz="2800" b="1" dirty="0" smtClean="0"/>
              <a:t>EUR.1 VE EUR-MED İÇİN    </a:t>
            </a:r>
          </a:p>
          <a:p>
            <a:pPr>
              <a:buFont typeface="Wingdings" panose="05000000000000000000" pitchFamily="2" charset="2"/>
              <a:buChar char="Ø"/>
            </a:pPr>
            <a:endParaRPr lang="tr-TR" sz="4000" b="1" dirty="0"/>
          </a:p>
          <a:p>
            <a:pPr marL="0" indent="0">
              <a:buNone/>
            </a:pPr>
            <a:r>
              <a:rPr lang="tr-TR" sz="4000" b="1" dirty="0" smtClean="0"/>
              <a:t>                       </a:t>
            </a:r>
            <a:r>
              <a:rPr lang="tr-TR" b="1" dirty="0" smtClean="0"/>
              <a:t>RASTLANABİLECEK HATALAR</a:t>
            </a:r>
            <a:endParaRPr lang="tr-TR" b="1" dirty="0"/>
          </a:p>
        </p:txBody>
      </p:sp>
    </p:spTree>
    <p:extLst>
      <p:ext uri="{BB962C8B-B14F-4D97-AF65-F5344CB8AC3E}">
        <p14:creationId xmlns:p14="http://schemas.microsoft.com/office/powerpoint/2010/main" val="33889809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1"/>
            <a:ext cx="11887200" cy="1052622"/>
          </a:xfrm>
        </p:spPr>
        <p:txBody>
          <a:bodyPr>
            <a:normAutofit/>
          </a:bodyPr>
          <a:lstStyle/>
          <a:p>
            <a:r>
              <a:rPr lang="tr-TR" sz="3200" dirty="0">
                <a:solidFill>
                  <a:srgbClr val="FFFFFF"/>
                </a:solidFill>
              </a:rPr>
              <a:t>EUR.1/EUR-MED ÜZERİNDEKİ ÖNEMLİ HUSUSLAR</a:t>
            </a:r>
            <a:endParaRPr lang="tr-TR" sz="3200" dirty="0"/>
          </a:p>
        </p:txBody>
      </p:sp>
      <p:sp>
        <p:nvSpPr>
          <p:cNvPr id="3" name="İçerik Yer Tutucusu 2"/>
          <p:cNvSpPr>
            <a:spLocks noGrp="1"/>
          </p:cNvSpPr>
          <p:nvPr>
            <p:ph idx="1"/>
          </p:nvPr>
        </p:nvSpPr>
        <p:spPr>
          <a:xfrm>
            <a:off x="0" y="810492"/>
            <a:ext cx="12344399" cy="6431972"/>
          </a:xfrm>
        </p:spPr>
        <p:txBody>
          <a:bodyPr>
            <a:normAutofit fontScale="92500" lnSpcReduction="20000"/>
          </a:bodyPr>
          <a:lstStyle/>
          <a:p>
            <a:pPr marL="0" indent="0">
              <a:buNone/>
            </a:pPr>
            <a:endParaRPr lang="tr-TR" b="1" dirty="0" smtClean="0"/>
          </a:p>
          <a:p>
            <a:pPr>
              <a:buFont typeface="Wingdings" panose="05000000000000000000" pitchFamily="2" charset="2"/>
              <a:buChar char="Ø"/>
            </a:pPr>
            <a:r>
              <a:rPr lang="tr-TR" b="1" dirty="0" smtClean="0"/>
              <a:t>Aşağıdaki slaytta </a:t>
            </a:r>
            <a:r>
              <a:rPr lang="tr-TR" b="1" u="sng" dirty="0" smtClean="0"/>
              <a:t>Tercihli Ülke Grupları</a:t>
            </a:r>
            <a:r>
              <a:rPr lang="tr-TR" b="1" dirty="0" smtClean="0"/>
              <a:t> seçilmesi zorunlu hanedir ve Bakanlık ısrarı ile zorunlu kılınmıştır. </a:t>
            </a:r>
            <a:r>
              <a:rPr lang="tr-TR" b="1" dirty="0"/>
              <a:t>B</a:t>
            </a:r>
            <a:r>
              <a:rPr lang="tr-TR" b="1" dirty="0" smtClean="0"/>
              <a:t>elgeye hiçbir şekilde yazısı çıkmamaktadır. Eşyanız, Filistin, Gürcistan, Şili, </a:t>
            </a:r>
            <a:r>
              <a:rPr lang="tr-TR" b="1" dirty="0" err="1" smtClean="0"/>
              <a:t>v.s</a:t>
            </a:r>
            <a:r>
              <a:rPr lang="tr-TR" b="1" dirty="0" smtClean="0"/>
              <a:t>. ülkelere de gitse bu Tercihli ülke gruplarından olmayan ülkeler için de Avrupa Birliğini seçin ‘kurtulun’ zira belge üzerine geçen bir husus değildir…</a:t>
            </a:r>
          </a:p>
          <a:p>
            <a:pPr>
              <a:buFont typeface="Wingdings" panose="05000000000000000000" pitchFamily="2" charset="2"/>
              <a:buChar char="Ø"/>
            </a:pPr>
            <a:endParaRPr lang="tr-TR" b="1" dirty="0" smtClean="0"/>
          </a:p>
          <a:p>
            <a:pPr>
              <a:buFont typeface="Wingdings" panose="05000000000000000000" pitchFamily="2" charset="2"/>
              <a:buChar char="Ø"/>
            </a:pPr>
            <a:r>
              <a:rPr lang="tr-TR" b="1" dirty="0" smtClean="0"/>
              <a:t>Belgenin 10. sütunundaki Fatura Tarih Sayısı sütununu boş bırakmak istemezseniz Kalem Bilgilerinin hemen üstündeki </a:t>
            </a:r>
            <a:r>
              <a:rPr lang="tr-TR" b="1" u="sng" dirty="0" smtClean="0"/>
              <a:t>10 Fatura Bilgileri </a:t>
            </a:r>
            <a:r>
              <a:rPr lang="tr-TR" b="1" dirty="0" smtClean="0"/>
              <a:t>kutucuğunu işaretleyip fatura tarih sayınızın belgeye yazılmasını ya da </a:t>
            </a:r>
          </a:p>
          <a:p>
            <a:pPr marL="0" indent="0">
              <a:buNone/>
            </a:pPr>
            <a:r>
              <a:rPr lang="tr-TR" b="1" dirty="0"/>
              <a:t> </a:t>
            </a:r>
            <a:r>
              <a:rPr lang="tr-TR" b="1" dirty="0" smtClean="0"/>
              <a:t>  boş kalmasını isterseniz kutucuğu işaretlemeden geçin.</a:t>
            </a:r>
          </a:p>
          <a:p>
            <a:pPr marL="0" indent="0" algn="ctr">
              <a:buNone/>
            </a:pPr>
            <a:r>
              <a:rPr lang="tr-TR" b="1" dirty="0"/>
              <a:t> </a:t>
            </a:r>
            <a:r>
              <a:rPr lang="tr-TR" b="1" dirty="0" smtClean="0"/>
              <a:t>          </a:t>
            </a:r>
          </a:p>
          <a:p>
            <a:pPr algn="ctr">
              <a:buFont typeface="Wingdings" panose="05000000000000000000" pitchFamily="2" charset="2"/>
              <a:buChar char="Ø"/>
            </a:pPr>
            <a:r>
              <a:rPr lang="tr-TR" b="1" dirty="0" smtClean="0"/>
              <a:t>             Tarım Ürünü için AB’ ye EUR dolduruyor iseniz Tarım Ürünü mü? kutucuğunu seçin ve bu defa Tercihli Ürün Gruplarından da EU satırını seçin.</a:t>
            </a:r>
          </a:p>
          <a:p>
            <a:pPr marL="0" indent="0">
              <a:buNone/>
            </a:pPr>
            <a:r>
              <a:rPr lang="tr-TR" b="1" dirty="0"/>
              <a:t> </a:t>
            </a:r>
            <a:r>
              <a:rPr lang="tr-TR" b="1" dirty="0" smtClean="0"/>
              <a:t>                                  </a:t>
            </a:r>
          </a:p>
          <a:p>
            <a:pPr>
              <a:buFont typeface="Wingdings" panose="05000000000000000000" pitchFamily="2" charset="2"/>
              <a:buChar char="Ø"/>
            </a:pPr>
            <a:endParaRPr lang="tr-TR" b="1" dirty="0" smtClean="0"/>
          </a:p>
          <a:p>
            <a:pPr>
              <a:buFont typeface="Courier New" panose="02070309020205020404" pitchFamily="49" charset="0"/>
              <a:buChar char="o"/>
            </a:pPr>
            <a:r>
              <a:rPr lang="tr-TR" b="1" dirty="0" smtClean="0"/>
              <a:t> </a:t>
            </a:r>
            <a:endParaRPr lang="tr-TR" b="1" dirty="0"/>
          </a:p>
        </p:txBody>
      </p:sp>
    </p:spTree>
    <p:extLst>
      <p:ext uri="{BB962C8B-B14F-4D97-AF65-F5344CB8AC3E}">
        <p14:creationId xmlns:p14="http://schemas.microsoft.com/office/powerpoint/2010/main" val="38528759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01544"/>
            <a:ext cx="10515600" cy="1325563"/>
          </a:xfrm>
        </p:spPr>
        <p:txBody>
          <a:bodyPr>
            <a:normAutofit/>
          </a:bodyPr>
          <a:lstStyle/>
          <a:p>
            <a:r>
              <a:rPr lang="tr-TR" sz="2800" dirty="0" smtClean="0"/>
              <a:t>EUR.1/EUR-MED ÜZERİNDEKİ ÖNEMLİ HUSUSLAR</a:t>
            </a:r>
            <a:endParaRPr lang="tr-TR" sz="2800" dirty="0"/>
          </a:p>
        </p:txBody>
      </p:sp>
      <p:pic>
        <p:nvPicPr>
          <p:cNvPr id="5" name="Resim 4"/>
          <p:cNvPicPr>
            <a:picLocks noChangeAspect="1"/>
          </p:cNvPicPr>
          <p:nvPr/>
        </p:nvPicPr>
        <p:blipFill>
          <a:blip r:embed="rId2"/>
          <a:stretch>
            <a:fillRect/>
          </a:stretch>
        </p:blipFill>
        <p:spPr>
          <a:xfrm>
            <a:off x="0" y="820882"/>
            <a:ext cx="12192000" cy="6037118"/>
          </a:xfrm>
          <a:prstGeom prst="rect">
            <a:avLst/>
          </a:prstGeom>
        </p:spPr>
      </p:pic>
    </p:spTree>
    <p:extLst>
      <p:ext uri="{BB962C8B-B14F-4D97-AF65-F5344CB8AC3E}">
        <p14:creationId xmlns:p14="http://schemas.microsoft.com/office/powerpoint/2010/main" val="3556720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ctr"/>
            <a:r>
              <a:rPr lang="tr-TR" dirty="0" smtClean="0"/>
              <a:t>        EUR.1 VE EUR-MED DOLDURURKEN RASTLANAN</a:t>
            </a:r>
            <a:br>
              <a:rPr lang="tr-TR" dirty="0" smtClean="0"/>
            </a:br>
            <a:r>
              <a:rPr lang="tr-TR" dirty="0" smtClean="0"/>
              <a:t>						</a:t>
            </a:r>
            <a:br>
              <a:rPr lang="tr-TR" dirty="0" smtClean="0"/>
            </a:br>
            <a:r>
              <a:rPr lang="tr-TR" dirty="0" smtClean="0">
                <a:solidFill>
                  <a:srgbClr val="FFFFFF"/>
                </a:solidFill>
              </a:rPr>
              <a:t>ÖNEMLİ HUSUSLAR</a:t>
            </a:r>
            <a:endParaRPr lang="tr-TR" dirty="0"/>
          </a:p>
        </p:txBody>
      </p:sp>
      <p:sp>
        <p:nvSpPr>
          <p:cNvPr id="3" name="İçerik Yer Tutucusu 2"/>
          <p:cNvSpPr>
            <a:spLocks noGrp="1"/>
          </p:cNvSpPr>
          <p:nvPr>
            <p:ph idx="1"/>
          </p:nvPr>
        </p:nvSpPr>
        <p:spPr>
          <a:xfrm>
            <a:off x="838199" y="1825625"/>
            <a:ext cx="10997045" cy="4351338"/>
          </a:xfrm>
        </p:spPr>
        <p:txBody>
          <a:bodyPr/>
          <a:lstStyle/>
          <a:p>
            <a:pPr marL="0" indent="0">
              <a:buNone/>
            </a:pPr>
            <a:endParaRPr lang="tr-TR" b="1" dirty="0" smtClean="0"/>
          </a:p>
          <a:p>
            <a:pPr>
              <a:buFont typeface="Wingdings" panose="05000000000000000000" pitchFamily="2" charset="2"/>
              <a:buChar char="Ø"/>
            </a:pPr>
            <a:r>
              <a:rPr lang="tr-TR" b="1" dirty="0" smtClean="0"/>
              <a:t>EUR.1 VE EUR-MED doldururken </a:t>
            </a:r>
            <a:r>
              <a:rPr lang="tr-TR" b="1" u="sng" dirty="0" smtClean="0"/>
              <a:t>Menşe </a:t>
            </a:r>
            <a:r>
              <a:rPr lang="tr-TR" b="1" u="sng" dirty="0"/>
              <a:t>Ü</a:t>
            </a:r>
            <a:r>
              <a:rPr lang="tr-TR" b="1" u="sng" dirty="0" smtClean="0"/>
              <a:t>lke </a:t>
            </a:r>
            <a:r>
              <a:rPr lang="tr-TR" b="1" dirty="0" smtClean="0"/>
              <a:t>en önemli noktadır. Burada Menşe Ülke/Ülkeleri seçerken üç işlemin sırasıyla yapılması gerekir. Aşağıdaki (40.slaytta) sırası ile gösterilmiştir</a:t>
            </a:r>
            <a:r>
              <a:rPr lang="tr-TR" b="1" dirty="0" smtClean="0"/>
              <a:t>. Varış Ülkesini seçtikten sonra Menşe Ülkeyi seçiniz.</a:t>
            </a:r>
            <a:endParaRPr lang="tr-TR" b="1" dirty="0" smtClean="0"/>
          </a:p>
          <a:p>
            <a:pPr>
              <a:buFont typeface="Wingdings" panose="05000000000000000000" pitchFamily="2" charset="2"/>
              <a:buChar char="Ø"/>
            </a:pPr>
            <a:r>
              <a:rPr lang="tr-TR" b="1" dirty="0" smtClean="0"/>
              <a:t>Birden fazla Menşe Ülkenin varlığında 2. işlemdeki açılan penceredeki ülkeleri tik atarak tek tek  seçin. </a:t>
            </a:r>
            <a:endParaRPr lang="tr-TR" b="1" dirty="0"/>
          </a:p>
          <a:p>
            <a:pPr>
              <a:buFont typeface="Wingdings" panose="05000000000000000000" pitchFamily="2" charset="2"/>
              <a:buChar char="Ø"/>
            </a:pPr>
            <a:r>
              <a:rPr lang="tr-TR" b="1" dirty="0" smtClean="0"/>
              <a:t>3. işlemdeki mavi tik işareti ile de satıra yazılmalarını  sağlayın</a:t>
            </a:r>
            <a:r>
              <a:rPr lang="tr-TR" dirty="0" smtClean="0"/>
              <a:t>.</a:t>
            </a:r>
          </a:p>
          <a:p>
            <a:pPr>
              <a:buFont typeface="Wingdings" panose="05000000000000000000" pitchFamily="2" charset="2"/>
              <a:buChar char="Ø"/>
            </a:pPr>
            <a:endParaRPr lang="tr-TR" dirty="0"/>
          </a:p>
        </p:txBody>
      </p:sp>
    </p:spTree>
    <p:extLst>
      <p:ext uri="{BB962C8B-B14F-4D97-AF65-F5344CB8AC3E}">
        <p14:creationId xmlns:p14="http://schemas.microsoft.com/office/powerpoint/2010/main" val="8340467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nvPr>
        </p:nvSpPr>
        <p:spPr>
          <a:xfrm>
            <a:off x="1809479" y="523492"/>
            <a:ext cx="9472413" cy="5117454"/>
          </a:xfrm>
        </p:spPr>
        <p:txBody>
          <a:bodyPr>
            <a:normAutofit/>
          </a:bodyPr>
          <a:lstStyle/>
          <a:p>
            <a:pPr algn="just"/>
            <a:endParaRPr lang="tr-TR" dirty="0" smtClean="0"/>
          </a:p>
          <a:p>
            <a:pPr algn="just">
              <a:buFont typeface="Wingdings" panose="05000000000000000000" pitchFamily="2" charset="2"/>
              <a:buChar char="Ø"/>
            </a:pPr>
            <a:r>
              <a:rPr lang="tr-TR" b="1" dirty="0" smtClean="0"/>
              <a:t>KULLANICI ADINIZ VE ŞİFRENİZ gümrük müşavirlerimiz için zaten var olan bilgilerdir.</a:t>
            </a:r>
          </a:p>
          <a:p>
            <a:pPr algn="just">
              <a:buFont typeface="Wingdings" panose="05000000000000000000" pitchFamily="2" charset="2"/>
              <a:buChar char="Ø"/>
            </a:pPr>
            <a:endParaRPr lang="tr-TR" b="1" dirty="0" smtClean="0"/>
          </a:p>
          <a:p>
            <a:pPr algn="just">
              <a:buFont typeface="Wingdings" panose="05000000000000000000" pitchFamily="2" charset="2"/>
              <a:buChar char="Ø"/>
            </a:pPr>
            <a:r>
              <a:rPr lang="tr-TR" b="1" dirty="0"/>
              <a:t>Ş</a:t>
            </a:r>
            <a:r>
              <a:rPr lang="tr-TR" b="1" dirty="0" smtClean="0"/>
              <a:t>imdiye kadar e-birlik şifresi almamış olanlar (ihracatçılar, gümrük müşavirleri) hangi </a:t>
            </a:r>
            <a:r>
              <a:rPr lang="tr-TR" b="1" dirty="0"/>
              <a:t>İ</a:t>
            </a:r>
            <a:r>
              <a:rPr lang="tr-TR" b="1" dirty="0" smtClean="0"/>
              <a:t>hracatçı Birliğine üye ise o Birlik </a:t>
            </a:r>
            <a:r>
              <a:rPr lang="tr-TR" b="1" dirty="0"/>
              <a:t>G</a:t>
            </a:r>
            <a:r>
              <a:rPr lang="tr-TR" b="1" dirty="0" smtClean="0"/>
              <a:t>enel </a:t>
            </a:r>
            <a:r>
              <a:rPr lang="tr-TR" b="1" dirty="0"/>
              <a:t>S</a:t>
            </a:r>
            <a:r>
              <a:rPr lang="tr-TR" b="1" dirty="0" smtClean="0"/>
              <a:t>ekreterliğince vergi numarası ya da T.C. kimlik numarası ile başvurup kullanıcı adı ve şifre alabilirler. </a:t>
            </a:r>
          </a:p>
        </p:txBody>
      </p:sp>
    </p:spTree>
    <p:extLst>
      <p:ext uri="{BB962C8B-B14F-4D97-AF65-F5344CB8AC3E}">
        <p14:creationId xmlns:p14="http://schemas.microsoft.com/office/powerpoint/2010/main" val="28391693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3127" y="1"/>
            <a:ext cx="11876809" cy="1690690"/>
          </a:xfrm>
        </p:spPr>
        <p:txBody>
          <a:bodyPr>
            <a:normAutofit fontScale="90000"/>
          </a:bodyPr>
          <a:lstStyle/>
          <a:p>
            <a:pPr algn="ctr"/>
            <a:r>
              <a:rPr lang="tr-TR" dirty="0" smtClean="0"/>
              <a:t/>
            </a:r>
            <a:br>
              <a:rPr lang="tr-TR" dirty="0" smtClean="0"/>
            </a:br>
            <a:r>
              <a:rPr lang="tr-TR" dirty="0"/>
              <a:t/>
            </a:r>
            <a:br>
              <a:rPr lang="tr-TR" dirty="0"/>
            </a:br>
            <a:r>
              <a:rPr lang="tr-TR" dirty="0" smtClean="0"/>
              <a:t/>
            </a:r>
            <a:br>
              <a:rPr lang="tr-TR" dirty="0" smtClean="0"/>
            </a:br>
            <a:r>
              <a:rPr lang="tr-TR" dirty="0" smtClean="0"/>
              <a:t>EUR.1 DOLAŞIM BELGELERİNDE MENŞE ÜLKE/ÜLKELER SEÇME İŞLEM BASAMAKLARI</a:t>
            </a:r>
            <a:br>
              <a:rPr lang="tr-TR" dirty="0" smtClean="0"/>
            </a:br>
            <a:endParaRPr lang="tr-TR"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00100" y="1825625"/>
            <a:ext cx="9725891"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21750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38200" y="365127"/>
            <a:ext cx="11353800" cy="1325563"/>
          </a:xfrm>
        </p:spPr>
        <p:txBody>
          <a:bodyPr>
            <a:normAutofit fontScale="90000"/>
          </a:bodyPr>
          <a:lstStyle/>
          <a:p>
            <a:pPr algn="ctr"/>
            <a:r>
              <a:rPr lang="tr-TR" sz="3200" dirty="0">
                <a:solidFill>
                  <a:srgbClr val="FFFFFF"/>
                </a:solidFill>
              </a:rPr>
              <a:t>EUR.1 VE EUR-MED DOLDURURKEN RASTLANAN</a:t>
            </a:r>
            <a:br>
              <a:rPr lang="tr-TR" sz="3200" dirty="0">
                <a:solidFill>
                  <a:srgbClr val="FFFFFF"/>
                </a:solidFill>
              </a:rPr>
            </a:br>
            <a:r>
              <a:rPr lang="tr-TR" sz="3200" dirty="0">
                <a:solidFill>
                  <a:srgbClr val="FFFFFF"/>
                </a:solidFill>
              </a:rPr>
              <a:t>						</a:t>
            </a:r>
            <a:br>
              <a:rPr lang="tr-TR" sz="3200" dirty="0">
                <a:solidFill>
                  <a:srgbClr val="FFFFFF"/>
                </a:solidFill>
              </a:rPr>
            </a:br>
            <a:r>
              <a:rPr lang="tr-TR" sz="3200" dirty="0">
                <a:solidFill>
                  <a:srgbClr val="FFFFFF"/>
                </a:solidFill>
              </a:rPr>
              <a:t>ÖNEMLİ HUSUSLAR</a:t>
            </a:r>
            <a:endParaRPr lang="tr-TR" dirty="0"/>
          </a:p>
        </p:txBody>
      </p:sp>
      <p:sp>
        <p:nvSpPr>
          <p:cNvPr id="3" name="İçerik Yer Tutucusu 2"/>
          <p:cNvSpPr>
            <a:spLocks noGrp="1"/>
          </p:cNvSpPr>
          <p:nvPr>
            <p:ph idx="1"/>
          </p:nvPr>
        </p:nvSpPr>
        <p:spPr/>
        <p:txBody>
          <a:bodyPr>
            <a:normAutofit/>
          </a:bodyPr>
          <a:lstStyle/>
          <a:p>
            <a:pPr>
              <a:buFont typeface="Wingdings" panose="05000000000000000000" pitchFamily="2" charset="2"/>
              <a:buChar char="Ø"/>
            </a:pPr>
            <a:endParaRPr lang="tr-TR" b="1" dirty="0" smtClean="0"/>
          </a:p>
          <a:p>
            <a:pPr>
              <a:buFont typeface="Wingdings" panose="05000000000000000000" pitchFamily="2" charset="2"/>
              <a:buChar char="Ø"/>
            </a:pPr>
            <a:r>
              <a:rPr lang="tr-TR" sz="2400" b="1" dirty="0" smtClean="0"/>
              <a:t>EUR VE EUR-MED belgelerinin 10 </a:t>
            </a:r>
            <a:r>
              <a:rPr lang="tr-TR" sz="2400" b="1" dirty="0" err="1" smtClean="0"/>
              <a:t>no</a:t>
            </a:r>
            <a:r>
              <a:rPr lang="tr-TR" sz="2400" b="1" dirty="0" smtClean="0"/>
              <a:t>. </a:t>
            </a:r>
            <a:r>
              <a:rPr lang="tr-TR" sz="2400" b="1" dirty="0" err="1" smtClean="0"/>
              <a:t>lu</a:t>
            </a:r>
            <a:r>
              <a:rPr lang="tr-TR" sz="2400" b="1" dirty="0" smtClean="0"/>
              <a:t> sütunu ihtiyaridir. Eğer ithalatçınız yazılmasını talep ediyor ise yazacaksınız yoksa yazmayacaksınız</a:t>
            </a:r>
            <a:r>
              <a:rPr lang="tr-TR" sz="2400" dirty="0" smtClean="0"/>
              <a:t>.</a:t>
            </a:r>
            <a:r>
              <a:rPr lang="tr-TR" sz="2400" b="1" dirty="0" smtClean="0"/>
              <a:t> </a:t>
            </a:r>
            <a:r>
              <a:rPr lang="tr-TR" sz="2400" b="1" dirty="0"/>
              <a:t>Belgenin 10. sütunundaki Fatura Tarih Sayısı sütununu boş bırakmak istemezseniz Kalem Bilgilerinin hemen üstündeki </a:t>
            </a:r>
            <a:r>
              <a:rPr lang="tr-TR" sz="2400" b="1" u="sng" dirty="0"/>
              <a:t>10 Fatura Bilgileri </a:t>
            </a:r>
            <a:r>
              <a:rPr lang="tr-TR" sz="2400" b="1" dirty="0"/>
              <a:t>kutucuğunu işaretleyip fatura tarih sayınızın belgeye yazılmasını </a:t>
            </a:r>
            <a:r>
              <a:rPr lang="tr-TR" sz="2400" b="1" dirty="0" smtClean="0"/>
              <a:t>tercih edebilirsiniz. </a:t>
            </a:r>
            <a:r>
              <a:rPr lang="tr-TR" sz="2400" b="1" dirty="0"/>
              <a:t>Y</a:t>
            </a:r>
            <a:r>
              <a:rPr lang="tr-TR" sz="2400" b="1" dirty="0" smtClean="0"/>
              <a:t>a </a:t>
            </a:r>
            <a:r>
              <a:rPr lang="tr-TR" sz="2400" b="1" dirty="0"/>
              <a:t>da </a:t>
            </a:r>
            <a:r>
              <a:rPr lang="tr-TR" sz="2400" b="1" dirty="0" smtClean="0"/>
              <a:t>boş </a:t>
            </a:r>
            <a:r>
              <a:rPr lang="tr-TR" sz="2400" b="1" dirty="0"/>
              <a:t>kalmasını isterseniz </a:t>
            </a:r>
            <a:r>
              <a:rPr lang="tr-TR" sz="2400" b="1" dirty="0" smtClean="0"/>
              <a:t>bu kutucuğu işaretlemeden ilerleyiniz.</a:t>
            </a:r>
            <a:endParaRPr lang="tr-TR" sz="2400" b="1" dirty="0"/>
          </a:p>
          <a:p>
            <a:pPr>
              <a:buFont typeface="Wingdings" panose="05000000000000000000" pitchFamily="2" charset="2"/>
              <a:buChar char="Ø"/>
            </a:pPr>
            <a:r>
              <a:rPr lang="tr-TR" sz="2400" b="1" dirty="0" smtClean="0"/>
              <a:t>YAZACAKSANIZ AŞAĞIDAKİ 42. SLAYTTAKİ GİBİ YAZMALISINIZ.</a:t>
            </a:r>
            <a:endParaRPr lang="tr-TR" sz="2400" b="1" dirty="0"/>
          </a:p>
        </p:txBody>
      </p:sp>
      <p:sp>
        <p:nvSpPr>
          <p:cNvPr id="4" name="Slayt Numarası Yer Tutucusu 3"/>
          <p:cNvSpPr>
            <a:spLocks noGrp="1"/>
          </p:cNvSpPr>
          <p:nvPr>
            <p:ph type="sldNum" sz="quarter" idx="12"/>
          </p:nvPr>
        </p:nvSpPr>
        <p:spPr/>
        <p:txBody>
          <a:bodyPr/>
          <a:lstStyle/>
          <a:p>
            <a:fld id="{6D22F896-40B5-4ADD-8801-0D06FADFA095}" type="slidenum">
              <a:rPr lang="en-US" smtClean="0"/>
              <a:t>41</a:t>
            </a:fld>
            <a:endParaRPr lang="en-US" dirty="0"/>
          </a:p>
        </p:txBody>
      </p:sp>
    </p:spTree>
    <p:extLst>
      <p:ext uri="{BB962C8B-B14F-4D97-AF65-F5344CB8AC3E}">
        <p14:creationId xmlns:p14="http://schemas.microsoft.com/office/powerpoint/2010/main" val="35159445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ctr"/>
            <a:r>
              <a:rPr lang="tr-TR" sz="3200" dirty="0">
                <a:solidFill>
                  <a:srgbClr val="FFFFFF"/>
                </a:solidFill>
              </a:rPr>
              <a:t> EUR.1 VE EUR-MED DOLDURURKEN RASTLANAN</a:t>
            </a:r>
            <a:br>
              <a:rPr lang="tr-TR" sz="3200" dirty="0">
                <a:solidFill>
                  <a:srgbClr val="FFFFFF"/>
                </a:solidFill>
              </a:rPr>
            </a:br>
            <a:r>
              <a:rPr lang="tr-TR" sz="3200" dirty="0">
                <a:solidFill>
                  <a:srgbClr val="FFFFFF"/>
                </a:solidFill>
              </a:rPr>
              <a:t>						</a:t>
            </a:r>
            <a:br>
              <a:rPr lang="tr-TR" sz="3200" dirty="0">
                <a:solidFill>
                  <a:srgbClr val="FFFFFF"/>
                </a:solidFill>
              </a:rPr>
            </a:br>
            <a:r>
              <a:rPr lang="tr-TR" sz="3200" dirty="0">
                <a:solidFill>
                  <a:srgbClr val="FFFFFF"/>
                </a:solidFill>
              </a:rPr>
              <a:t>ÖNEMLİ HUSUSLAR</a:t>
            </a:r>
            <a:endParaRPr lang="tr-TR"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9936" y="2078182"/>
            <a:ext cx="11336482" cy="3397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46797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22318" y="365127"/>
            <a:ext cx="10162309" cy="1325563"/>
          </a:xfrm>
        </p:spPr>
        <p:txBody>
          <a:bodyPr/>
          <a:lstStyle/>
          <a:p>
            <a:pPr algn="ctr"/>
            <a:r>
              <a:rPr lang="tr-TR" dirty="0" smtClean="0"/>
              <a:t>‘AKÇT ÜRÜNÜ’ Gönderiliyor ise Soruyu Seçin,</a:t>
            </a:r>
            <a:br>
              <a:rPr lang="tr-TR" dirty="0" smtClean="0"/>
            </a:br>
            <a:r>
              <a:rPr lang="tr-TR" dirty="0" smtClean="0"/>
              <a:t>Ülkeleri Seçin</a:t>
            </a:r>
            <a:endParaRPr lang="tr-TR"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50929" y="3117254"/>
            <a:ext cx="7690141" cy="1768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81078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057400" y="1"/>
            <a:ext cx="10134600" cy="1361208"/>
          </a:xfrm>
        </p:spPr>
        <p:txBody>
          <a:bodyPr>
            <a:normAutofit fontScale="90000"/>
          </a:bodyPr>
          <a:lstStyle/>
          <a:p>
            <a:pPr algn="ctr"/>
            <a:r>
              <a:rPr lang="tr-TR" dirty="0" smtClean="0"/>
              <a:t/>
            </a:r>
            <a:br>
              <a:rPr lang="tr-TR" dirty="0" smtClean="0"/>
            </a:br>
            <a:r>
              <a:rPr lang="tr-TR" dirty="0" smtClean="0"/>
              <a:t>TARIM ÜRÜNÜ GÖNDERİLİYOR İSE KUTUYU İŞARETLEYİN ÜLKELERİ SEÇİN</a:t>
            </a:r>
            <a:br>
              <a:rPr lang="tr-TR" dirty="0" smtClean="0"/>
            </a:br>
            <a:endParaRPr lang="tr-TR" dirty="0"/>
          </a:p>
        </p:txBody>
      </p:sp>
      <p:sp>
        <p:nvSpPr>
          <p:cNvPr id="3" name="İçerik Yer Tutucusu 2"/>
          <p:cNvSpPr>
            <a:spLocks noGrp="1"/>
          </p:cNvSpPr>
          <p:nvPr>
            <p:ph idx="1"/>
          </p:nvPr>
        </p:nvSpPr>
        <p:spPr/>
        <p:txBody>
          <a:bodyPr/>
          <a:lstStyle/>
          <a:p>
            <a:pPr algn="ctr"/>
            <a:endParaRPr lang="tr-TR" b="1" dirty="0" smtClean="0"/>
          </a:p>
          <a:p>
            <a:pPr algn="ctr"/>
            <a:endParaRPr lang="tr-TR" b="1" dirty="0"/>
          </a:p>
          <a:p>
            <a:pPr algn="ctr">
              <a:buFont typeface="Wingdings" panose="05000000000000000000" pitchFamily="2" charset="2"/>
              <a:buChar char="Ø"/>
            </a:pPr>
            <a:r>
              <a:rPr lang="tr-TR" b="1" dirty="0"/>
              <a:t> </a:t>
            </a:r>
            <a:r>
              <a:rPr lang="tr-TR" b="1" dirty="0" smtClean="0"/>
              <a:t> Aynı şekilde Tarım Ürünü gönderiliyor ise Tarım Ürünü mü? sorusunu seçin ve önce varış ülkesini sonra da  menşe ülkeyi seçin</a:t>
            </a:r>
            <a:r>
              <a:rPr lang="tr-TR" dirty="0" smtClean="0"/>
              <a:t>.</a:t>
            </a:r>
            <a:endParaRPr lang="tr-TR" dirty="0"/>
          </a:p>
        </p:txBody>
      </p:sp>
    </p:spTree>
    <p:extLst>
      <p:ext uri="{BB962C8B-B14F-4D97-AF65-F5344CB8AC3E}">
        <p14:creationId xmlns:p14="http://schemas.microsoft.com/office/powerpoint/2010/main" val="21819075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ARTIK BELGEYİ YAZDIRABİLİRSİNİZ</a:t>
            </a:r>
            <a:br>
              <a:rPr lang="tr-TR" dirty="0" smtClean="0"/>
            </a:br>
            <a:endParaRPr lang="tr-TR" dirty="0"/>
          </a:p>
        </p:txBody>
      </p:sp>
      <p:sp>
        <p:nvSpPr>
          <p:cNvPr id="3" name="İçerik Yer Tutucusu 2"/>
          <p:cNvSpPr>
            <a:spLocks noGrp="1"/>
          </p:cNvSpPr>
          <p:nvPr>
            <p:ph idx="1"/>
          </p:nvPr>
        </p:nvSpPr>
        <p:spPr/>
        <p:txBody>
          <a:bodyPr/>
          <a:lstStyle/>
          <a:p>
            <a:pPr algn="just">
              <a:buFont typeface="Wingdings" panose="05000000000000000000" pitchFamily="2" charset="2"/>
              <a:buChar char="Ø"/>
            </a:pPr>
            <a:r>
              <a:rPr lang="tr-TR" sz="1800" b="1" dirty="0" smtClean="0"/>
              <a:t>Yazdır butonu ile peş peşe ekranlar gelecektir.</a:t>
            </a:r>
          </a:p>
          <a:p>
            <a:pPr algn="just">
              <a:buFont typeface="Wingdings" panose="05000000000000000000" pitchFamily="2" charset="2"/>
              <a:buChar char="Ø"/>
            </a:pPr>
            <a:endParaRPr lang="tr-TR" sz="1800" b="1" dirty="0" smtClean="0"/>
          </a:p>
          <a:p>
            <a:pPr algn="just">
              <a:buFont typeface="Wingdings" panose="05000000000000000000" pitchFamily="2" charset="2"/>
              <a:buChar char="Ø"/>
            </a:pPr>
            <a:r>
              <a:rPr lang="tr-TR" sz="1600" b="1" dirty="0" smtClean="0"/>
              <a:t>3. adım sonrasında  üstten </a:t>
            </a:r>
            <a:r>
              <a:rPr lang="tr-TR" sz="1600" b="1" dirty="0" err="1" smtClean="0"/>
              <a:t>prınter</a:t>
            </a:r>
            <a:r>
              <a:rPr lang="tr-TR" sz="1600" b="1" dirty="0" smtClean="0"/>
              <a:t> logosunu  seçin.</a:t>
            </a:r>
          </a:p>
          <a:p>
            <a:pPr algn="just">
              <a:buFont typeface="Wingdings" panose="05000000000000000000" pitchFamily="2" charset="2"/>
              <a:buChar char="Ø"/>
            </a:pPr>
            <a:endParaRPr lang="tr-TR" sz="1600" b="1" dirty="0" smtClean="0"/>
          </a:p>
          <a:p>
            <a:pPr algn="just">
              <a:buFont typeface="Wingdings" panose="05000000000000000000" pitchFamily="2" charset="2"/>
              <a:buChar char="Ø"/>
            </a:pPr>
            <a:r>
              <a:rPr lang="tr-TR" sz="1600" b="1" dirty="0"/>
              <a:t>B</a:t>
            </a:r>
            <a:r>
              <a:rPr lang="tr-TR" sz="1600" b="1" dirty="0" smtClean="0"/>
              <a:t>askı raporu penceresi ortada görünür. (</a:t>
            </a:r>
            <a:r>
              <a:rPr lang="tr-TR" sz="1600" b="1" dirty="0" err="1" smtClean="0"/>
              <a:t>Prınt</a:t>
            </a:r>
            <a:r>
              <a:rPr lang="tr-TR" sz="1600" b="1" dirty="0" smtClean="0"/>
              <a:t> Format)</a:t>
            </a:r>
          </a:p>
          <a:p>
            <a:pPr algn="just">
              <a:buFont typeface="Wingdings" panose="05000000000000000000" pitchFamily="2" charset="2"/>
              <a:buChar char="Ø"/>
            </a:pPr>
            <a:endParaRPr lang="tr-TR" sz="1600" b="1" dirty="0" smtClean="0"/>
          </a:p>
          <a:p>
            <a:pPr algn="just">
              <a:buFont typeface="Wingdings" panose="05000000000000000000" pitchFamily="2" charset="2"/>
              <a:buChar char="Ø"/>
            </a:pPr>
            <a:r>
              <a:rPr lang="tr-TR" sz="1600" b="1" dirty="0" err="1" smtClean="0"/>
              <a:t>Prınt</a:t>
            </a:r>
            <a:r>
              <a:rPr lang="tr-TR" sz="1600" b="1" dirty="0" smtClean="0"/>
              <a:t> Format üzerinde mutlaka </a:t>
            </a:r>
            <a:r>
              <a:rPr lang="tr-TR" sz="1600" b="1" u="sng" dirty="0" smtClean="0"/>
              <a:t>PDF</a:t>
            </a:r>
            <a:r>
              <a:rPr lang="tr-TR" sz="1600" b="1" dirty="0" smtClean="0"/>
              <a:t> işaretlenmelidir; yoksa belgede yazılar dağılmış çıkabilmektedir.</a:t>
            </a:r>
          </a:p>
          <a:p>
            <a:pPr marL="0" indent="0" algn="just">
              <a:buNone/>
            </a:pPr>
            <a:endParaRPr lang="tr-TR" sz="1600" b="1" dirty="0" smtClean="0"/>
          </a:p>
          <a:p>
            <a:pPr algn="just">
              <a:buFont typeface="Wingdings" panose="05000000000000000000" pitchFamily="2" charset="2"/>
              <a:buChar char="Ø"/>
            </a:pPr>
            <a:r>
              <a:rPr lang="tr-TR" sz="1600" b="1" dirty="0" smtClean="0"/>
              <a:t>Kılavuzdaki basıma ilişkin son sayfalardaki talimatları okuyarak basım yapın.</a:t>
            </a:r>
          </a:p>
          <a:p>
            <a:pPr>
              <a:buFont typeface="Wingdings" panose="05000000000000000000" pitchFamily="2" charset="2"/>
              <a:buChar char="Ø"/>
            </a:pPr>
            <a:endParaRPr lang="tr-TR" dirty="0" smtClean="0"/>
          </a:p>
          <a:p>
            <a:pPr>
              <a:buFont typeface="Wingdings" panose="05000000000000000000" pitchFamily="2" charset="2"/>
              <a:buChar char="Ø"/>
            </a:pPr>
            <a:endParaRPr lang="tr-TR" dirty="0"/>
          </a:p>
        </p:txBody>
      </p:sp>
    </p:spTree>
    <p:extLst>
      <p:ext uri="{BB962C8B-B14F-4D97-AF65-F5344CB8AC3E}">
        <p14:creationId xmlns:p14="http://schemas.microsoft.com/office/powerpoint/2010/main" val="26464694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TEŞEKKÜRLER…………………..</a:t>
            </a:r>
            <a:endParaRPr lang="tr-TR" dirty="0"/>
          </a:p>
        </p:txBody>
      </p:sp>
      <p:sp>
        <p:nvSpPr>
          <p:cNvPr id="3" name="İçerik Yer Tutucusu 2"/>
          <p:cNvSpPr>
            <a:spLocks noGrp="1"/>
          </p:cNvSpPr>
          <p:nvPr>
            <p:ph idx="1"/>
          </p:nvPr>
        </p:nvSpPr>
        <p:spPr/>
        <p:txBody>
          <a:bodyPr/>
          <a:lstStyle/>
          <a:p>
            <a:pPr marL="0" indent="0">
              <a:buNone/>
            </a:pPr>
            <a:endParaRPr lang="tr-TR" dirty="0" smtClean="0"/>
          </a:p>
          <a:p>
            <a:pPr marL="0" indent="0">
              <a:buNone/>
            </a:pPr>
            <a:endParaRPr lang="tr-TR" dirty="0"/>
          </a:p>
          <a:p>
            <a:pPr>
              <a:buFont typeface="Wingdings" panose="05000000000000000000" pitchFamily="2" charset="2"/>
              <a:buChar char="Ø"/>
            </a:pPr>
            <a:r>
              <a:rPr lang="tr-TR" dirty="0" smtClean="0"/>
              <a:t>   </a:t>
            </a:r>
            <a:r>
              <a:rPr lang="tr-TR" b="1" dirty="0" smtClean="0"/>
              <a:t>Yeni belgeler sisteme eklendikçe ilaveler yapılacaktır. </a:t>
            </a:r>
            <a:br>
              <a:rPr lang="tr-TR" b="1" dirty="0" smtClean="0"/>
            </a:br>
            <a:r>
              <a:rPr lang="tr-TR" b="1" dirty="0" smtClean="0"/>
              <a:t>   Destek masaları ile irtibata geçiniz. Her türlü takıldığınız </a:t>
            </a:r>
          </a:p>
          <a:p>
            <a:pPr marL="0" indent="0">
              <a:buNone/>
            </a:pPr>
            <a:r>
              <a:rPr lang="tr-TR" b="1" dirty="0"/>
              <a:t> </a:t>
            </a:r>
            <a:r>
              <a:rPr lang="tr-TR" b="1" dirty="0" smtClean="0"/>
              <a:t>    noktada çekinmeden arayın; hata resmini e-posta ile  </a:t>
            </a:r>
          </a:p>
          <a:p>
            <a:pPr marL="0" indent="0">
              <a:buNone/>
            </a:pPr>
            <a:r>
              <a:rPr lang="tr-TR" b="1" dirty="0" smtClean="0"/>
              <a:t>     gönderin; çözümsüz kalmayacaksınız. İhracatçımıza     </a:t>
            </a:r>
            <a:r>
              <a:rPr lang="tr-TR" b="1" dirty="0" smtClean="0">
                <a:solidFill>
                  <a:srgbClr val="FF0000"/>
                </a:solidFill>
              </a:rPr>
              <a:t>Destek için:       </a:t>
            </a:r>
            <a:r>
              <a:rPr lang="tr-TR" dirty="0" smtClean="0"/>
              <a:t> </a:t>
            </a:r>
            <a:r>
              <a:rPr lang="tr-TR" b="1" dirty="0" smtClean="0">
                <a:hlinkClick r:id="rId2"/>
              </a:rPr>
              <a:t>nazanozturk@tim.org.tr</a:t>
            </a:r>
            <a:r>
              <a:rPr lang="tr-TR" b="1" dirty="0" smtClean="0"/>
              <a:t> </a:t>
            </a:r>
            <a:r>
              <a:rPr lang="tr-TR" dirty="0" smtClean="0"/>
              <a:t> </a:t>
            </a:r>
            <a:r>
              <a:rPr lang="tr-TR" b="1" dirty="0" smtClean="0"/>
              <a:t>ve</a:t>
            </a:r>
          </a:p>
          <a:p>
            <a:pPr marL="0" indent="0">
              <a:buNone/>
            </a:pPr>
            <a:r>
              <a:rPr lang="tr-TR" dirty="0"/>
              <a:t> </a:t>
            </a:r>
            <a:r>
              <a:rPr lang="tr-TR" dirty="0" smtClean="0"/>
              <a:t>                                 </a:t>
            </a:r>
            <a:r>
              <a:rPr lang="tr-TR" b="1" dirty="0" smtClean="0"/>
              <a:t> </a:t>
            </a:r>
            <a:r>
              <a:rPr lang="tr-TR" b="1" dirty="0" smtClean="0">
                <a:hlinkClick r:id="rId3"/>
              </a:rPr>
              <a:t>yaydin@tim.org.tr</a:t>
            </a:r>
            <a:r>
              <a:rPr lang="tr-TR" b="1" dirty="0" smtClean="0"/>
              <a:t>     ile irtibata geçiniz.</a:t>
            </a:r>
          </a:p>
          <a:p>
            <a:pPr marL="0" indent="0">
              <a:buNone/>
            </a:pPr>
            <a:endParaRPr lang="tr-TR" b="1" dirty="0"/>
          </a:p>
        </p:txBody>
      </p:sp>
    </p:spTree>
    <p:extLst>
      <p:ext uri="{BB962C8B-B14F-4D97-AF65-F5344CB8AC3E}">
        <p14:creationId xmlns:p14="http://schemas.microsoft.com/office/powerpoint/2010/main" val="3055087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4482" y="930350"/>
            <a:ext cx="8387558" cy="4806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2134482" y="323166"/>
            <a:ext cx="10057518" cy="523220"/>
          </a:xfrm>
          <a:prstGeom prst="rect">
            <a:avLst/>
          </a:prstGeom>
        </p:spPr>
        <p:txBody>
          <a:bodyPr wrap="square">
            <a:spAutoFit/>
          </a:bodyPr>
          <a:lstStyle/>
          <a:p>
            <a:pPr algn="just"/>
            <a:r>
              <a:rPr lang="tr-TR" b="1" dirty="0" smtClean="0"/>
              <a:t> </a:t>
            </a:r>
            <a:r>
              <a:rPr lang="tr-TR" sz="2800" b="1" dirty="0" smtClean="0"/>
              <a:t>Sol </a:t>
            </a:r>
            <a:r>
              <a:rPr lang="tr-TR" sz="2800" b="1" dirty="0"/>
              <a:t>taraftaki kriterlerden DOLAŞIM BELGELERİ seçilir.</a:t>
            </a:r>
          </a:p>
        </p:txBody>
      </p:sp>
    </p:spTree>
    <p:extLst>
      <p:ext uri="{BB962C8B-B14F-4D97-AF65-F5344CB8AC3E}">
        <p14:creationId xmlns:p14="http://schemas.microsoft.com/office/powerpoint/2010/main" val="15081863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p:cNvSpPr>
            <a:spLocks noGrp="1"/>
          </p:cNvSpPr>
          <p:nvPr>
            <p:ph type="title"/>
          </p:nvPr>
        </p:nvSpPr>
        <p:spPr>
          <a:xfrm>
            <a:off x="2511380" y="1106348"/>
            <a:ext cx="6497392" cy="1193553"/>
          </a:xfrm>
        </p:spPr>
        <p:txBody>
          <a:bodyPr>
            <a:normAutofit/>
          </a:bodyPr>
          <a:lstStyle/>
          <a:p>
            <a:pPr algn="ctr"/>
            <a:r>
              <a:rPr lang="tr-TR" sz="2800" dirty="0" smtClean="0"/>
              <a:t>DOLAŞIM BELGELERİ BUTONU</a:t>
            </a:r>
            <a:br>
              <a:rPr lang="tr-TR" sz="2800" dirty="0" smtClean="0"/>
            </a:br>
            <a:r>
              <a:rPr lang="tr-TR" sz="2800" dirty="0" smtClean="0"/>
              <a:t>TIKLANDIĞINDA</a:t>
            </a:r>
            <a:endParaRPr lang="tr-TR" sz="2800" dirty="0"/>
          </a:p>
        </p:txBody>
      </p:sp>
      <p:sp>
        <p:nvSpPr>
          <p:cNvPr id="7" name="İçerik Yer Tutucusu 2"/>
          <p:cNvSpPr>
            <a:spLocks noGrp="1"/>
          </p:cNvSpPr>
          <p:nvPr>
            <p:ph idx="1"/>
          </p:nvPr>
        </p:nvSpPr>
        <p:spPr>
          <a:xfrm>
            <a:off x="766293" y="2018726"/>
            <a:ext cx="10605752" cy="3489251"/>
          </a:xfrm>
        </p:spPr>
        <p:txBody>
          <a:bodyPr/>
          <a:lstStyle/>
          <a:p>
            <a:pPr marL="0" indent="0">
              <a:buNone/>
            </a:pPr>
            <a:r>
              <a:rPr lang="tr-TR" dirty="0" smtClean="0"/>
              <a:t> </a:t>
            </a:r>
          </a:p>
          <a:p>
            <a:endParaRPr lang="tr-TR" dirty="0"/>
          </a:p>
          <a:p>
            <a:pPr>
              <a:buFont typeface="Wingdings" panose="05000000000000000000" pitchFamily="2" charset="2"/>
              <a:buChar char="Ø"/>
            </a:pPr>
            <a:r>
              <a:rPr lang="tr-TR" b="1" dirty="0" smtClean="0"/>
              <a:t>Dolaşım Belgeleri Ana Başlığı Altındaki En Son Satırdaki Kriter olan BELGE E-ONAY İŞLEMLERİ durumunu tıklayarak açabilirsiniz. (Aşağıdaki 7. slayt)</a:t>
            </a:r>
            <a:endParaRPr lang="tr-TR" b="1" dirty="0"/>
          </a:p>
        </p:txBody>
      </p:sp>
    </p:spTree>
    <p:extLst>
      <p:ext uri="{BB962C8B-B14F-4D97-AF65-F5344CB8AC3E}">
        <p14:creationId xmlns:p14="http://schemas.microsoft.com/office/powerpoint/2010/main" val="8149866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936" y="996171"/>
            <a:ext cx="11274137" cy="4828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2036618" y="0"/>
            <a:ext cx="10155382" cy="996170"/>
          </a:xfrm>
          <a:prstGeom prst="rect">
            <a:avLst/>
          </a:prstGeom>
        </p:spPr>
        <p:txBody>
          <a:bodyPr wrap="square">
            <a:spAutoFit/>
          </a:bodyPr>
          <a:lstStyle/>
          <a:p>
            <a:pPr lvl="0" algn="just" defTabSz="914400">
              <a:lnSpc>
                <a:spcPct val="90000"/>
              </a:lnSpc>
              <a:spcBef>
                <a:spcPts val="1000"/>
              </a:spcBef>
            </a:pPr>
            <a:endParaRPr lang="tr-TR" sz="2800" b="1" dirty="0">
              <a:solidFill>
                <a:srgbClr val="FFFFFF"/>
              </a:solidFill>
            </a:endParaRPr>
          </a:p>
          <a:p>
            <a:pPr lvl="0" algn="just" defTabSz="914400">
              <a:lnSpc>
                <a:spcPct val="90000"/>
              </a:lnSpc>
              <a:spcBef>
                <a:spcPts val="1000"/>
              </a:spcBef>
            </a:pPr>
            <a:r>
              <a:rPr lang="tr-TR" sz="2800" b="1" dirty="0">
                <a:solidFill>
                  <a:srgbClr val="FFFFFF"/>
                </a:solidFill>
              </a:rPr>
              <a:t>Sol taraftaki kriterlerden </a:t>
            </a:r>
            <a:r>
              <a:rPr lang="tr-TR" sz="2800" b="1" dirty="0" smtClean="0">
                <a:solidFill>
                  <a:srgbClr val="FFFFFF"/>
                </a:solidFill>
              </a:rPr>
              <a:t>BELGE E-ONAY İŞLEMLERİ seçilir</a:t>
            </a:r>
            <a:r>
              <a:rPr lang="tr-TR" sz="2800" b="1" dirty="0">
                <a:solidFill>
                  <a:srgbClr val="FFFFFF"/>
                </a:solidFill>
              </a:rPr>
              <a:t>.</a:t>
            </a:r>
          </a:p>
        </p:txBody>
      </p:sp>
    </p:spTree>
    <p:extLst>
      <p:ext uri="{BB962C8B-B14F-4D97-AF65-F5344CB8AC3E}">
        <p14:creationId xmlns:p14="http://schemas.microsoft.com/office/powerpoint/2010/main" val="13132675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1629178" y="377669"/>
            <a:ext cx="10562822" cy="1143000"/>
          </a:xfrm>
        </p:spPr>
        <p:txBody>
          <a:bodyPr>
            <a:noAutofit/>
          </a:bodyPr>
          <a:lstStyle/>
          <a:p>
            <a:pPr algn="ctr"/>
            <a:r>
              <a:rPr lang="tr-TR" sz="2800" dirty="0" smtClean="0"/>
              <a:t>(BELGE SATIN ALINMAMIŞ İSE SAĞ TARAF BOŞTUR)</a:t>
            </a:r>
            <a:br>
              <a:rPr lang="tr-TR" sz="2800" dirty="0" smtClean="0"/>
            </a:br>
            <a:r>
              <a:rPr lang="tr-TR" sz="2800" dirty="0" smtClean="0"/>
              <a:t>   SOL ÜSTTEN KRİTERLER SÜTUNUNDAN BELGE TÜRÜ  SEÇİLMELİDİR</a:t>
            </a:r>
            <a:endParaRPr lang="tr-TR" sz="2800" dirty="0"/>
          </a:p>
        </p:txBody>
      </p:sp>
      <p:pic>
        <p:nvPicPr>
          <p:cNvPr id="6" name="Resim 2" descr="image00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7689" y="1801723"/>
            <a:ext cx="11326090" cy="4218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41128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005445" y="114300"/>
            <a:ext cx="10089573" cy="1340427"/>
          </a:xfrm>
        </p:spPr>
        <p:txBody>
          <a:bodyPr>
            <a:normAutofit fontScale="90000"/>
          </a:bodyPr>
          <a:lstStyle/>
          <a:p>
            <a:pPr algn="ctr"/>
            <a:r>
              <a:rPr lang="tr-TR" sz="3100" dirty="0" smtClean="0">
                <a:solidFill>
                  <a:srgbClr val="FFFFFF"/>
                </a:solidFill>
              </a:rPr>
              <a:t>(BELGE SATIN ALINMIŞTIR.) SOL BAŞINDAKİ KALEM İLE DOLDURACAĞINIZ VE ELİNİZDE MEVCUT OLDUĞUNDAN </a:t>
            </a:r>
            <a:br>
              <a:rPr lang="tr-TR" sz="3100" dirty="0" smtClean="0">
                <a:solidFill>
                  <a:srgbClr val="FFFFFF"/>
                </a:solidFill>
              </a:rPr>
            </a:br>
            <a:r>
              <a:rPr lang="tr-TR" sz="3100" dirty="0" smtClean="0">
                <a:solidFill>
                  <a:srgbClr val="FFFFFF"/>
                </a:solidFill>
              </a:rPr>
              <a:t>EMİN OLDUĞUNUZ BELGEYİ SEÇİNİZ</a:t>
            </a:r>
            <a:br>
              <a:rPr lang="tr-TR" sz="3100" dirty="0" smtClean="0">
                <a:solidFill>
                  <a:srgbClr val="FFFFFF"/>
                </a:solidFill>
              </a:rPr>
            </a:br>
            <a:endParaRPr lang="tr-TR" sz="3100" dirty="0"/>
          </a:p>
        </p:txBody>
      </p:sp>
      <p:sp>
        <p:nvSpPr>
          <p:cNvPr id="5" name="İçerik Yer Tutucusu 4"/>
          <p:cNvSpPr>
            <a:spLocks noGrp="1"/>
          </p:cNvSpPr>
          <p:nvPr>
            <p:ph idx="1"/>
          </p:nvPr>
        </p:nvSpPr>
        <p:spPr/>
        <p:txBody>
          <a:bodyPr/>
          <a:lstStyle/>
          <a:p>
            <a:endParaRPr lang="tr-TR"/>
          </a:p>
        </p:txBody>
      </p:sp>
      <p:pic>
        <p:nvPicPr>
          <p:cNvPr id="6" name="Resim 5"/>
          <p:cNvPicPr>
            <a:picLocks noChangeAspect="1"/>
          </p:cNvPicPr>
          <p:nvPr/>
        </p:nvPicPr>
        <p:blipFill>
          <a:blip r:embed="rId2"/>
          <a:stretch>
            <a:fillRect/>
          </a:stretch>
        </p:blipFill>
        <p:spPr>
          <a:xfrm>
            <a:off x="243759" y="1375211"/>
            <a:ext cx="11437379" cy="5252165"/>
          </a:xfrm>
          <a:prstGeom prst="rect">
            <a:avLst/>
          </a:prstGeom>
        </p:spPr>
      </p:pic>
    </p:spTree>
    <p:extLst>
      <p:ext uri="{BB962C8B-B14F-4D97-AF65-F5344CB8AC3E}">
        <p14:creationId xmlns:p14="http://schemas.microsoft.com/office/powerpoint/2010/main" val="15115836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1">
      <a:dk1>
        <a:srgbClr val="163A5A"/>
      </a:dk1>
      <a:lt1>
        <a:srgbClr val="FFFFFF"/>
      </a:lt1>
      <a:dk2>
        <a:srgbClr val="163A5A"/>
      </a:dk2>
      <a:lt2>
        <a:srgbClr val="FFFFFF"/>
      </a:lt2>
      <a:accent1>
        <a:srgbClr val="00ACC8"/>
      </a:accent1>
      <a:accent2>
        <a:srgbClr val="ED7D31"/>
      </a:accent2>
      <a:accent3>
        <a:srgbClr val="C00000"/>
      </a:accent3>
      <a:accent4>
        <a:srgbClr val="FFC000"/>
      </a:accent4>
      <a:accent5>
        <a:srgbClr val="2F5496"/>
      </a:accent5>
      <a:accent6>
        <a:srgbClr val="92D050"/>
      </a:accent6>
      <a:hlink>
        <a:srgbClr val="5B9BD5"/>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1" id="{B14E2728-C1D9-4936-A595-774E56CA382A}" vid="{EDBFA52E-0F1E-442F-B8A7-53E69C36C4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laciv</Template>
  <TotalTime>3369</TotalTime>
  <Words>1287</Words>
  <Application>Microsoft Office PowerPoint</Application>
  <PresentationFormat>Özel</PresentationFormat>
  <Paragraphs>249</Paragraphs>
  <Slides>46</Slides>
  <Notes>0</Notes>
  <HiddenSlides>0</HiddenSlides>
  <MMClips>0</MMClips>
  <ScaleCrop>false</ScaleCrop>
  <HeadingPairs>
    <vt:vector size="4" baseType="variant">
      <vt:variant>
        <vt:lpstr>Tema</vt:lpstr>
      </vt:variant>
      <vt:variant>
        <vt:i4>1</vt:i4>
      </vt:variant>
      <vt:variant>
        <vt:lpstr>Slayt Başlıkları</vt:lpstr>
      </vt:variant>
      <vt:variant>
        <vt:i4>46</vt:i4>
      </vt:variant>
    </vt:vector>
  </HeadingPairs>
  <TitlesOfParts>
    <vt:vector size="47" baseType="lpstr">
      <vt:lpstr>Office Theme</vt:lpstr>
      <vt:lpstr>PowerPoint Sunusu</vt:lpstr>
      <vt:lpstr>    BU LİNKE GİRİNİZ   http://istanbul.ebirlik.net/dolasim/app</vt:lpstr>
      <vt:lpstr>PowerPoint Sunusu</vt:lpstr>
      <vt:lpstr>PowerPoint Sunusu</vt:lpstr>
      <vt:lpstr>PowerPoint Sunusu</vt:lpstr>
      <vt:lpstr>DOLAŞIM BELGELERİ BUTONU TIKLANDIĞINDA</vt:lpstr>
      <vt:lpstr>PowerPoint Sunusu</vt:lpstr>
      <vt:lpstr>(BELGE SATIN ALINMAMIŞ İSE SAĞ TARAF BOŞTUR)    SOL ÜSTTEN KRİTERLER SÜTUNUNDAN BELGE TÜRÜ  SEÇİLMELİDİR</vt:lpstr>
      <vt:lpstr>(BELGE SATIN ALINMIŞTIR.) SOL BAŞINDAKİ KALEM İLE DOLDURACAĞINIZ VE ELİNİZDE MEVCUT OLDUĞUNDAN  EMİN OLDUĞUNUZ BELGEYİ SEÇİNİZ </vt:lpstr>
      <vt:lpstr> Belge Gümrük Müşavirince kendi adına satın alındı ise soldan ayrıca İhracatçıyı seçmeyiniz. Soldan hem gümrükçü hem ihracatçı aynı anda seçilmez  .</vt:lpstr>
      <vt:lpstr>SEÇTİĞİNİZ BELGEYİ DOLDURURKEN GELEN  İLK HATA</vt:lpstr>
      <vt:lpstr>‘BEYAN VERENİN FİRMAYI TEMSİL ETME YETKİSİ YOKTUR’ YAZIYOR İSE</vt:lpstr>
      <vt:lpstr>BELGE BOZUK, YIRTILDI, YA DA BİR HATANIZI FARK ETTİNİZSE ŞUNLARI YAPINIZ   </vt:lpstr>
      <vt:lpstr>MERSİS NO  </vt:lpstr>
      <vt:lpstr>BİRLİK PERSONELİ (Onaya Belge Gelmiş İse) BELGEYİ ONAY BEKLİYOR DURUMUNDA GÖRÜR</vt:lpstr>
      <vt:lpstr>PowerPoint Sunusu</vt:lpstr>
      <vt:lpstr>Yanlış Sisteme Girmeyin, Yanlış Tarayıcıdan Giriş Yapmayın</vt:lpstr>
      <vt:lpstr>PowerPoint Sunusu</vt:lpstr>
      <vt:lpstr>Yanlış Tarayıcı Kullanmayın</vt:lpstr>
      <vt:lpstr> EK BELGELERİ YÜKLERKEN DİKKAT EDİLECEK HUSUS </vt:lpstr>
      <vt:lpstr>EK BELGELERİ YÜKLERKEN DİKKAT EDİLECEK HUSUS </vt:lpstr>
      <vt:lpstr>TASLAK İLE İŞİNİZ BİTİNCE</vt:lpstr>
      <vt:lpstr>PowerPoint Sunusu</vt:lpstr>
      <vt:lpstr>MÜKELLEFİN TC KİMLİK NO.SU ALANI ÖNEMLİDİR</vt:lpstr>
      <vt:lpstr>BELGE ÖN İZLEME BUTONU</vt:lpstr>
      <vt:lpstr>JAVA  AYARLARI</vt:lpstr>
      <vt:lpstr>PowerPoint Sunusu</vt:lpstr>
      <vt:lpstr>ONAY PERSONELİ SİZE EKSİĞİNİZİ BİLDİRDİĞİNDE AÇILAN PENCEREDE MESAJ GÖNDERİR</vt:lpstr>
      <vt:lpstr>  GÜMRÜK BEYANNAMESİ İLE BAĞLANTISI </vt:lpstr>
      <vt:lpstr>  BEYANNAME NUMARASI YANLIŞ YAZILMAMALI  ÇOK DİKKATLİ   YAZIN ZİRA DÜZELTİLMEZ YENİ BELGE DOLDURMA DURUMUNA DÜŞERSİNİZ      </vt:lpstr>
      <vt:lpstr>BAKANLIKTAN GÖNDERİLEN HATA KODLARI    </vt:lpstr>
      <vt:lpstr>BAKANLIKTAN GÖNDERİLEN HATA KODLARI </vt:lpstr>
      <vt:lpstr>BAKANLIKTAN GÖNDERİLEN HATA KODLARI </vt:lpstr>
      <vt:lpstr>BAKANLIKTAN GÖNDERİLEN HATA KODLARI       </vt:lpstr>
      <vt:lpstr>BAKANLIKTAN GÖNDERİLEN HATA KODLARI </vt:lpstr>
      <vt:lpstr>         İKİNCİ BÖLÜM</vt:lpstr>
      <vt:lpstr>EUR.1/EUR-MED ÜZERİNDEKİ ÖNEMLİ HUSUSLAR</vt:lpstr>
      <vt:lpstr>EUR.1/EUR-MED ÜZERİNDEKİ ÖNEMLİ HUSUSLAR</vt:lpstr>
      <vt:lpstr>        EUR.1 VE EUR-MED DOLDURURKEN RASTLANAN        ÖNEMLİ HUSUSLAR</vt:lpstr>
      <vt:lpstr>   EUR.1 DOLAŞIM BELGELERİNDE MENŞE ÜLKE/ÜLKELER SEÇME İŞLEM BASAMAKLARI </vt:lpstr>
      <vt:lpstr>EUR.1 VE EUR-MED DOLDURURKEN RASTLANAN        ÖNEMLİ HUSUSLAR</vt:lpstr>
      <vt:lpstr> EUR.1 VE EUR-MED DOLDURURKEN RASTLANAN        ÖNEMLİ HUSUSLAR</vt:lpstr>
      <vt:lpstr>‘AKÇT ÜRÜNÜ’ Gönderiliyor ise Soruyu Seçin, Ülkeleri Seçin</vt:lpstr>
      <vt:lpstr> TARIM ÜRÜNÜ GÖNDERİLİYOR İSE KUTUYU İŞARETLEYİN ÜLKELERİ SEÇİN </vt:lpstr>
      <vt:lpstr>ARTIK BELGEYİ YAZDIRABİLİRSİNİZ </vt:lpstr>
      <vt:lpstr>TEŞEKKÜRLER…………………..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Ağustos 2016 İhracat Rakamları  Basın Toplantısı</dc:title>
  <dc:creator>ÇAĞRI KÖKSAL</dc:creator>
  <cp:lastModifiedBy>Nazan Öztürk</cp:lastModifiedBy>
  <cp:revision>476</cp:revision>
  <cp:lastPrinted>2017-04-05T10:27:57Z</cp:lastPrinted>
  <dcterms:created xsi:type="dcterms:W3CDTF">2016-08-31T23:07:59Z</dcterms:created>
  <dcterms:modified xsi:type="dcterms:W3CDTF">2018-07-23T07:15:10Z</dcterms:modified>
</cp:coreProperties>
</file>