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</p:sldIdLst>
  <p:sldSz cx="10693400" cy="10693400"/>
  <p:notesSz cx="106934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#</a:t>
            </a:fld>
            <a:endParaRPr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#</a:t>
            </a:fld>
            <a:endParaRPr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223634" y="6822105"/>
            <a:ext cx="256539" cy="303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#</a:t>
            </a:fld>
            <a:endParaRPr sz="1200"/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26896" y="914398"/>
          <a:ext cx="5796915" cy="857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4800"/>
                <a:gridCol w="4140200"/>
              </a:tblGrid>
              <a:tr h="2246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6400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21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Julai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2020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26084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21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July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2020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29259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P.U.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(A)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209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725"/>
                        </a:spcBef>
                      </a:pPr>
                      <a:r>
                        <a:rPr dirty="0" sz="2400" spc="-145">
                          <a:latin typeface="Cambria"/>
                          <a:cs typeface="Cambria"/>
                        </a:rPr>
                        <a:t>WARTAKERAJAANPERSEKUTUAN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ctr" marL="476884" marR="470534">
                        <a:lnSpc>
                          <a:spcPts val="2810"/>
                        </a:lnSpc>
                      </a:pPr>
                      <a:r>
                        <a:rPr dirty="0" sz="2400" i="1">
                          <a:latin typeface="Cambria"/>
                          <a:cs typeface="Cambria"/>
                        </a:rPr>
                        <a:t>FEDERAL</a:t>
                      </a:r>
                      <a:r>
                        <a:rPr dirty="0" sz="24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i="1">
                          <a:latin typeface="Cambria"/>
                          <a:cs typeface="Cambria"/>
                        </a:rPr>
                        <a:t>GOVERNMENT</a:t>
                      </a:r>
                      <a:r>
                        <a:rPr dirty="0" sz="2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i="1">
                          <a:latin typeface="Cambria"/>
                          <a:cs typeface="Cambria"/>
                        </a:rPr>
                        <a:t>GAZETTE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B="0" marT="3460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841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988694" marR="984885">
                        <a:lnSpc>
                          <a:spcPts val="2100"/>
                        </a:lnSpc>
                      </a:pPr>
                      <a:r>
                        <a:rPr dirty="0" sz="1800" spc="-10">
                          <a:latin typeface="Cambria"/>
                          <a:cs typeface="Cambria"/>
                        </a:rPr>
                        <a:t>PERATURAN-PERATURAN</a:t>
                      </a:r>
                      <a:r>
                        <a:rPr dirty="0" sz="18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>
                          <a:latin typeface="Cambria"/>
                          <a:cs typeface="Cambria"/>
                        </a:rPr>
                        <a:t>(PINDAAN)</a:t>
                      </a:r>
                      <a:r>
                        <a:rPr dirty="0" sz="18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(NO.</a:t>
                      </a:r>
                      <a:r>
                        <a:rPr dirty="0" sz="18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4)</a:t>
                      </a:r>
                      <a:r>
                        <a:rPr dirty="0" sz="18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2020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i="1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8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i="1">
                          <a:latin typeface="Cambria"/>
                          <a:cs typeface="Cambria"/>
                        </a:rPr>
                        <a:t>(AMENDMENT)</a:t>
                      </a:r>
                      <a:r>
                        <a:rPr dirty="0" sz="18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latin typeface="Cambria"/>
                          <a:cs typeface="Cambria"/>
                        </a:rPr>
                        <a:t>(NO.</a:t>
                      </a:r>
                      <a:r>
                        <a:rPr dirty="0" sz="18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latin typeface="Cambria"/>
                          <a:cs typeface="Cambria"/>
                        </a:rPr>
                        <a:t>4)</a:t>
                      </a:r>
                      <a:r>
                        <a:rPr dirty="0" sz="18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i="1">
                          <a:latin typeface="Cambria"/>
                          <a:cs typeface="Cambria"/>
                        </a:rPr>
                        <a:t>REGULATIONS</a:t>
                      </a:r>
                      <a:r>
                        <a:rPr dirty="0" sz="18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20" i="1">
                          <a:latin typeface="Cambria"/>
                          <a:cs typeface="Cambria"/>
                        </a:rPr>
                        <a:t>2020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009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2280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dirty="0" sz="1000" spc="-10">
                          <a:latin typeface="Cambria"/>
                          <a:cs typeface="Cambria"/>
                        </a:rPr>
                        <a:t>DISIARKAN</a:t>
                      </a:r>
                      <a:r>
                        <a:rPr dirty="0" sz="10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OLEH/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algn="ctr" marL="20955">
                        <a:lnSpc>
                          <a:spcPts val="1170"/>
                        </a:lnSpc>
                      </a:pPr>
                      <a:r>
                        <a:rPr dirty="0" sz="1000" spc="-10" i="1">
                          <a:latin typeface="Cambria"/>
                          <a:cs typeface="Cambria"/>
                        </a:rPr>
                        <a:t>PUBLISHED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 i="1">
                          <a:latin typeface="Cambria"/>
                          <a:cs typeface="Cambria"/>
                        </a:rPr>
                        <a:t>BY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algn="ctr" marL="19050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Cambria"/>
                          <a:cs typeface="Cambria"/>
                        </a:rPr>
                        <a:t>JABATAN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PEGUAM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latin typeface="Cambria"/>
                          <a:cs typeface="Cambria"/>
                        </a:rPr>
                        <a:t>NEGARA/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algn="ctr" marL="19685">
                        <a:lnSpc>
                          <a:spcPts val="1190"/>
                        </a:lnSpc>
                      </a:pPr>
                      <a:r>
                        <a:rPr dirty="0" sz="1000" spc="-10" i="1">
                          <a:latin typeface="Cambria"/>
                          <a:cs typeface="Cambria"/>
                        </a:rPr>
                        <a:t>ATTORNEY</a:t>
                      </a:r>
                      <a:r>
                        <a:rPr dirty="0" sz="1000" spc="-25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00" i="1">
                          <a:latin typeface="Cambria"/>
                          <a:cs typeface="Cambria"/>
                        </a:rPr>
                        <a:t>GENERAL’S</a:t>
                      </a:r>
                      <a:r>
                        <a:rPr dirty="0" sz="1000" spc="-10" i="1">
                          <a:latin typeface="Cambria"/>
                          <a:cs typeface="Cambria"/>
                        </a:rPr>
                        <a:t> CHAMBERS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272" y="1084579"/>
            <a:ext cx="11049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1816350" y="436879"/>
            <a:ext cx="4843780" cy="3077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12700" marR="5080" indent="228600">
              <a:lnSpc>
                <a:spcPct val="146700"/>
              </a:lnSpc>
              <a:tabLst>
                <a:tab pos="698500" algn="l"/>
              </a:tabLst>
            </a:pPr>
            <a:r>
              <a:rPr dirty="0" sz="1200" spc="-20">
                <a:latin typeface="Cambria"/>
                <a:cs typeface="Cambria"/>
              </a:rPr>
              <a:t>(4</a:t>
            </a:r>
            <a:r>
              <a:rPr dirty="0" sz="1000" spc="-20">
                <a:latin typeface="Cambria"/>
                <a:cs typeface="Cambria"/>
              </a:rPr>
              <a:t>C</a:t>
            </a:r>
            <a:r>
              <a:rPr dirty="0" sz="1200" spc="-20">
                <a:latin typeface="Cambria"/>
                <a:cs typeface="Cambria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ini,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“serabut</a:t>
            </a:r>
            <a:r>
              <a:rPr dirty="0" sz="1200" spc="13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diet”</a:t>
            </a:r>
            <a:r>
              <a:rPr dirty="0" sz="1200" spc="13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termasuklah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kategori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5"/>
              </a:spcBef>
            </a:pPr>
            <a:endParaRPr sz="1200">
              <a:latin typeface="Cambria"/>
              <a:cs typeface="Cambria"/>
            </a:endParaRPr>
          </a:p>
          <a:p>
            <a:pPr algn="just" marL="1155700" marR="5080" indent="-457200">
              <a:lnSpc>
                <a:spcPct val="145800"/>
              </a:lnSpc>
              <a:buFont typeface="Cambria"/>
              <a:buAutoNum type="alphaLcParenBoth"/>
              <a:tabLst>
                <a:tab pos="1155700" algn="l"/>
              </a:tabLst>
            </a:pPr>
            <a:r>
              <a:rPr dirty="0" sz="1200">
                <a:latin typeface="Cambria"/>
                <a:cs typeface="Cambria"/>
              </a:rPr>
              <a:t>polimer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karbohidrat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dimakan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terhasil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secara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semula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jadi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dimakan;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1155700" marR="5080" indent="-457200">
              <a:lnSpc>
                <a:spcPct val="146700"/>
              </a:lnSpc>
              <a:buFont typeface="Cambria"/>
              <a:buAutoNum type="alphaLcParenBoth"/>
              <a:tabLst>
                <a:tab pos="1155700" algn="l"/>
              </a:tabLst>
            </a:pPr>
            <a:r>
              <a:rPr dirty="0" sz="1200">
                <a:latin typeface="Cambria"/>
                <a:cs typeface="Cambria"/>
              </a:rPr>
              <a:t>polimer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karbohidrat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telah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diperoleh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daripada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makanan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mentah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secara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fizikal,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melalui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proses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enzimatik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secara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kimia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telah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terbukti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mempunyai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kesan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fisiologi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bermanfaat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kesihatan;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02533" y="3755263"/>
            <a:ext cx="1920875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46700"/>
              </a:lnSpc>
              <a:spcBef>
                <a:spcPts val="100"/>
              </a:spcBef>
              <a:tabLst>
                <a:tab pos="469265" algn="l"/>
                <a:tab pos="1126490" algn="l"/>
                <a:tab pos="1480185" algn="l"/>
              </a:tabLst>
            </a:pPr>
            <a:r>
              <a:rPr dirty="0" sz="1200" spc="-25" i="1">
                <a:latin typeface="Cambria"/>
                <a:cs typeface="Cambria"/>
              </a:rPr>
              <a:t>(c)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polimer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karbohidrat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mempunyai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kesan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kesihatan.”;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41393" y="3755263"/>
            <a:ext cx="211963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244" marR="5080" indent="-43180">
              <a:lnSpc>
                <a:spcPct val="146700"/>
              </a:lnSpc>
              <a:spcBef>
                <a:spcPts val="100"/>
              </a:spcBef>
              <a:tabLst>
                <a:tab pos="648970" algn="l"/>
                <a:tab pos="805815" algn="l"/>
                <a:tab pos="1102995" algn="l"/>
                <a:tab pos="1352550" algn="l"/>
                <a:tab pos="1573530" algn="l"/>
              </a:tabLst>
            </a:pPr>
            <a:r>
              <a:rPr dirty="0" sz="1200" spc="-10">
                <a:latin typeface="Cambria"/>
                <a:cs typeface="Cambria"/>
              </a:rPr>
              <a:t>sintetik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telah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terbukti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fisiologi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bermanfaat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9145" y="4913502"/>
            <a:ext cx="5299710" cy="288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4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(9)</a:t>
            </a:r>
            <a:r>
              <a:rPr dirty="0" sz="1200" spc="-10" i="1">
                <a:latin typeface="Cambria"/>
                <a:cs typeface="Cambria"/>
              </a:rPr>
              <a:t>(aa)</a:t>
            </a:r>
            <a:r>
              <a:rPr dirty="0" sz="1200" spc="-1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5"/>
              </a:spcBef>
              <a:buFont typeface="Cambria"/>
              <a:buAutoNum type="alphaLcParenBoth" startAt="4"/>
            </a:pPr>
            <a:endParaRPr sz="1200">
              <a:latin typeface="Cambria"/>
              <a:cs typeface="Cambria"/>
            </a:endParaRPr>
          </a:p>
          <a:p>
            <a:pPr marL="469265" marR="5080" indent="-457200">
              <a:lnSpc>
                <a:spcPct val="145800"/>
              </a:lnSpc>
              <a:spcBef>
                <a:spcPts val="5"/>
              </a:spcBef>
              <a:buFont typeface="Cambria"/>
              <a:buAutoNum type="alphaLcParenBoth" startAt="4"/>
              <a:tabLst>
                <a:tab pos="469265" algn="l"/>
                <a:tab pos="1121410" algn="l"/>
                <a:tab pos="2225675" algn="l"/>
                <a:tab pos="3288029" algn="l"/>
                <a:tab pos="3746500" algn="l"/>
                <a:tab pos="4398010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(11)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1200">
              <a:latin typeface="Cambria"/>
              <a:cs typeface="Cambria"/>
            </a:endParaRPr>
          </a:p>
          <a:p>
            <a:pPr algn="just" marL="469265" marR="5080" indent="261620">
              <a:lnSpc>
                <a:spcPct val="146700"/>
              </a:lnSpc>
              <a:spcBef>
                <a:spcPts val="5"/>
              </a:spcBef>
            </a:pPr>
            <a:r>
              <a:rPr dirty="0" sz="1200">
                <a:latin typeface="Cambria"/>
                <a:cs typeface="Cambria"/>
              </a:rPr>
              <a:t>“(11)</a:t>
            </a:r>
            <a:r>
              <a:rPr dirty="0" sz="1200" spc="35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maklumat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angka</a:t>
            </a:r>
            <a:r>
              <a:rPr dirty="0" sz="1200" spc="3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mengenai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vitamin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mineral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telah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dinyatakan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sebagai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peratusan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Nilai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Rujukan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(NRN),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Nilai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Rujukan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(NRN)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berikut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hendaklah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digunakan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maksud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pelabelan: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951355">
              <a:lnSpc>
                <a:spcPct val="100000"/>
              </a:lnSpc>
            </a:pPr>
            <a:r>
              <a:rPr dirty="0" sz="1200" i="1">
                <a:latin typeface="Cambria"/>
                <a:cs typeface="Cambria"/>
              </a:rPr>
              <a:t>Nilai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Rujukan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Nutrien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(NRN)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560447" y="8067293"/>
            <a:ext cx="707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latin typeface="Cambria"/>
                <a:cs typeface="Cambria"/>
              </a:rPr>
              <a:t>Komponen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008503" y="8067291"/>
            <a:ext cx="1860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Cambria"/>
                <a:cs typeface="Cambria"/>
              </a:rPr>
              <a:t>Nilai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Rujukan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Nutrien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(NRN)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560447" y="8337041"/>
            <a:ext cx="675005" cy="1098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C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301109" y="8337041"/>
            <a:ext cx="1259205" cy="109855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latin typeface="Cambria"/>
                <a:cs typeface="Cambria"/>
              </a:rPr>
              <a:t>800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RE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15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 marL="63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 marL="254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59152" y="7783811"/>
            <a:ext cx="5252720" cy="1281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6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(12)—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6"/>
            </a:pPr>
            <a:endParaRPr sz="1200">
              <a:latin typeface="Cambria"/>
              <a:cs typeface="Cambria"/>
            </a:endParaRPr>
          </a:p>
          <a:p>
            <a:pPr lvl="1" marL="926465" indent="-456565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perkataan “dan</a:t>
            </a:r>
            <a:r>
              <a:rPr dirty="0" sz="1200" spc="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natrium,”;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1" marL="926465" indent="-456565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(a)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memotong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>
                <a:latin typeface="Cambria"/>
                <a:cs typeface="Cambria"/>
              </a:rPr>
              <a:t> “dan </a:t>
            </a:r>
            <a:r>
              <a:rPr dirty="0" sz="1200" spc="-10">
                <a:latin typeface="Cambria"/>
                <a:cs typeface="Cambria"/>
              </a:rPr>
              <a:t>natrium”.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60447" y="807465"/>
            <a:ext cx="899794" cy="648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6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K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Tiamina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Riboflavin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Niasin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baseline="2314" sz="1800" spc="-15">
                <a:latin typeface="Cambria"/>
                <a:cs typeface="Cambria"/>
              </a:rPr>
              <a:t>Vitamin</a:t>
            </a:r>
            <a:r>
              <a:rPr dirty="0" baseline="2314" sz="1800" spc="-37">
                <a:latin typeface="Times New Roman"/>
                <a:cs typeface="Times New Roman"/>
              </a:rPr>
              <a:t> </a:t>
            </a:r>
            <a:r>
              <a:rPr dirty="0" baseline="2314" sz="1800" spc="-37">
                <a:latin typeface="Cambria"/>
                <a:cs typeface="Cambria"/>
              </a:rPr>
              <a:t>B</a:t>
            </a:r>
            <a:r>
              <a:rPr dirty="0" sz="800" spc="-25">
                <a:latin typeface="Cambria"/>
                <a:cs typeface="Cambria"/>
              </a:rPr>
              <a:t>6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Folat</a:t>
            </a:r>
            <a:r>
              <a:rPr dirty="0" sz="1200" spc="500">
                <a:latin typeface="Times New Roman"/>
                <a:cs typeface="Times New Roman"/>
              </a:rPr>
              <a:t> </a:t>
            </a:r>
            <a:r>
              <a:rPr dirty="0" baseline="2314" sz="1800" spc="-15">
                <a:latin typeface="Cambria"/>
                <a:cs typeface="Cambria"/>
              </a:rPr>
              <a:t>Vitamin</a:t>
            </a:r>
            <a:r>
              <a:rPr dirty="0" baseline="2314" sz="1800" spc="-37">
                <a:latin typeface="Times New Roman"/>
                <a:cs typeface="Times New Roman"/>
              </a:rPr>
              <a:t> </a:t>
            </a:r>
            <a:r>
              <a:rPr dirty="0" baseline="2314" sz="1800" spc="-37">
                <a:latin typeface="Cambria"/>
                <a:cs typeface="Cambria"/>
              </a:rPr>
              <a:t>B</a:t>
            </a:r>
            <a:r>
              <a:rPr dirty="0" sz="800" spc="-25">
                <a:latin typeface="Cambria"/>
                <a:cs typeface="Cambria"/>
              </a:rPr>
              <a:t>12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Panthotenate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Biotin</a:t>
            </a:r>
            <a:endParaRPr sz="1200">
              <a:latin typeface="Cambria"/>
              <a:cs typeface="Cambria"/>
            </a:endParaRPr>
          </a:p>
          <a:p>
            <a:pPr marL="12700" marR="125095">
              <a:lnSpc>
                <a:spcPct val="146700"/>
              </a:lnSpc>
              <a:spcBef>
                <a:spcPts val="240"/>
              </a:spcBef>
            </a:pPr>
            <a:r>
              <a:rPr dirty="0" sz="1200" spc="-10">
                <a:latin typeface="Cambria"/>
                <a:cs typeface="Cambria"/>
              </a:rPr>
              <a:t>Kalsium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Magnesium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Zat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Besi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Zink</a:t>
            </a:r>
            <a:endParaRPr sz="1200">
              <a:latin typeface="Cambria"/>
              <a:cs typeface="Cambria"/>
            </a:endParaRPr>
          </a:p>
          <a:p>
            <a:pPr marL="12700" marR="50800">
              <a:lnSpc>
                <a:spcPct val="146500"/>
              </a:lnSpc>
            </a:pPr>
            <a:r>
              <a:rPr dirty="0" sz="1200" spc="-20">
                <a:latin typeface="Cambria"/>
                <a:cs typeface="Cambria"/>
              </a:rPr>
              <a:t>Iodin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Kuprum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Selenium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Molibdenum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Fosforus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Kolina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Protein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Karbohidrat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Lemak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Tenaga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217289" y="807465"/>
            <a:ext cx="1428750" cy="648970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7015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latin typeface="Cambria"/>
                <a:cs typeface="Cambria"/>
              </a:rPr>
              <a:t>60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marL="30226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1.2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30226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1.2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20447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15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NE</a:t>
            </a:r>
            <a:endParaRPr sz="1200">
              <a:latin typeface="Cambria"/>
              <a:cs typeface="Cambria"/>
            </a:endParaRPr>
          </a:p>
          <a:p>
            <a:pPr marL="302260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1.3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5334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400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DFE</a:t>
            </a:r>
            <a:endParaRPr sz="1200">
              <a:latin typeface="Cambria"/>
              <a:cs typeface="Cambria"/>
            </a:endParaRPr>
          </a:p>
          <a:p>
            <a:pPr marL="23177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2.4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5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30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915"/>
              </a:spcBef>
            </a:pPr>
            <a:r>
              <a:rPr dirty="0" sz="1200">
                <a:latin typeface="Cambria"/>
                <a:cs typeface="Cambria"/>
              </a:rPr>
              <a:t>1,000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310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 marL="635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14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 marL="63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11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150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900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60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3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45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mikrogram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700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550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50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300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67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2,000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kilokalori”;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2" y="807467"/>
            <a:ext cx="4725670" cy="8305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  <a:p>
            <a:pPr marL="12700" marR="5080">
              <a:lnSpc>
                <a:spcPct val="146700"/>
              </a:lnSpc>
              <a:tabLst>
                <a:tab pos="469265" algn="l"/>
                <a:tab pos="1287145" algn="l"/>
                <a:tab pos="1680210" algn="l"/>
                <a:tab pos="3204845" algn="l"/>
                <a:tab pos="3575050" algn="l"/>
                <a:tab pos="4234180" algn="l"/>
              </a:tabLst>
            </a:pPr>
            <a:r>
              <a:rPr dirty="0" sz="1200" spc="-25">
                <a:latin typeface="Cambria"/>
                <a:cs typeface="Cambria"/>
              </a:rPr>
              <a:t>7.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18</a:t>
            </a:r>
            <a:r>
              <a:rPr dirty="0" sz="1000" spc="-25">
                <a:latin typeface="Cambria"/>
                <a:cs typeface="Cambria"/>
              </a:rPr>
              <a:t>C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ibu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dipinda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(3)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62116" y="1161032"/>
            <a:ext cx="894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memasukkan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2008" y="1878834"/>
            <a:ext cx="5760085" cy="69729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265" marR="6350" indent="22860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“(4)</a:t>
            </a:r>
            <a:r>
              <a:rPr dirty="0" sz="1200" spc="484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 spc="-25">
                <a:latin typeface="Cambria"/>
                <a:cs typeface="Cambria"/>
              </a:rPr>
              <a:t>apa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menunjukkan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kandungan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nutrien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kecuali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dibenarkan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kelulusan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bertulis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terlebih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dahulu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-6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Pengarah.”.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8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Perenggan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D</a:t>
            </a:r>
            <a:r>
              <a:rPr dirty="0" sz="1200">
                <a:latin typeface="Cambria"/>
                <a:cs typeface="Cambria"/>
              </a:rPr>
              <a:t>(3)</a:t>
            </a:r>
            <a:r>
              <a:rPr dirty="0" sz="1200" i="1">
                <a:latin typeface="Cambria"/>
                <a:cs typeface="Cambria"/>
              </a:rPr>
              <a:t>(c)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Peraturan-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dipinda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memotong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“dalam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Nilai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Rujukan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(NRN)”.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9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mbria"/>
              <a:buAutoNum type="arabicPeriod" startAt="9"/>
            </a:pPr>
            <a:endParaRPr sz="1200">
              <a:latin typeface="Cambria"/>
              <a:cs typeface="Cambria"/>
            </a:endParaRPr>
          </a:p>
          <a:p>
            <a:pPr algn="just" lvl="1" marL="926465" marR="5080" indent="-457200">
              <a:lnSpc>
                <a:spcPct val="1465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32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subperaturan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(3),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menggantikan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“jumlah</a:t>
            </a:r>
            <a:r>
              <a:rPr dirty="0" sz="1200" spc="1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1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1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tahap</a:t>
            </a:r>
            <a:r>
              <a:rPr dirty="0" sz="1200" spc="2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dianggap</a:t>
            </a:r>
            <a:r>
              <a:rPr dirty="0" sz="1200" spc="2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sebagai</a:t>
            </a:r>
            <a:r>
              <a:rPr dirty="0" sz="1200" spc="1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sumber</a:t>
            </a:r>
            <a:r>
              <a:rPr dirty="0" sz="1200" spc="1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19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itu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jumlah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rujukan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sebagaimana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dinyatakan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Jadual</a:t>
            </a:r>
            <a:r>
              <a:rPr dirty="0" sz="1200" spc="30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Kelima</a:t>
            </a:r>
            <a:r>
              <a:rPr dirty="0" sz="1200" spc="30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A”</a:t>
            </a:r>
            <a:r>
              <a:rPr dirty="0" sz="1200" spc="30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1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30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“amaun</a:t>
            </a:r>
            <a:r>
              <a:rPr dirty="0" sz="1200" spc="320">
                <a:latin typeface="Cambria"/>
                <a:cs typeface="Cambria"/>
              </a:rPr>
              <a:t>  </a:t>
            </a:r>
            <a:r>
              <a:rPr dirty="0" sz="1200" spc="-10">
                <a:latin typeface="Cambria"/>
                <a:cs typeface="Cambria"/>
              </a:rPr>
              <a:t>minimum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diperlukan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amaun</a:t>
            </a:r>
            <a:r>
              <a:rPr dirty="0" sz="1200" spc="3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3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34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sebagaimana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III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Jadual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Kelima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A”;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926465" marR="8255" indent="-457200">
              <a:lnSpc>
                <a:spcPct val="1467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4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menggantikan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subperaturan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(4)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algn="just" marL="926465" marR="6985" indent="228600">
              <a:lnSpc>
                <a:spcPct val="146400"/>
              </a:lnSpc>
            </a:pPr>
            <a:r>
              <a:rPr dirty="0" sz="1200">
                <a:latin typeface="Cambria"/>
                <a:cs typeface="Cambria"/>
              </a:rPr>
              <a:t>“(4)</a:t>
            </a:r>
            <a:r>
              <a:rPr dirty="0" sz="1200" spc="48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Hanya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fungsi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apa-apa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lain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mempunyai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makna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sebagaimana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III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Jadual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Kelima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dibenarkan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untuk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label.”;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1998" y="892809"/>
            <a:ext cx="5756275" cy="1280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dirty="0" sz="1200" spc="-25" i="1">
                <a:latin typeface="Cambria"/>
                <a:cs typeface="Cambria"/>
              </a:rPr>
              <a:t>(c)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(4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(4</a:t>
            </a:r>
            <a:r>
              <a:rPr dirty="0" sz="1000" spc="-10">
                <a:latin typeface="Cambria"/>
                <a:cs typeface="Cambria"/>
              </a:rPr>
              <a:t>B</a:t>
            </a:r>
            <a:r>
              <a:rPr dirty="0" sz="1200" spc="-1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baharu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F</a:t>
            </a:r>
            <a:endParaRPr sz="1000">
              <a:latin typeface="Cambria"/>
              <a:cs typeface="Cambria"/>
            </a:endParaRPr>
          </a:p>
          <a:p>
            <a:pPr marL="12700" marR="5080">
              <a:lnSpc>
                <a:spcPct val="145800"/>
              </a:lnSpc>
              <a:spcBef>
                <a:spcPts val="15"/>
              </a:spcBef>
              <a:tabLst>
                <a:tab pos="372110" algn="l"/>
              </a:tabLst>
            </a:pPr>
            <a:r>
              <a:rPr dirty="0" sz="1200" spc="-25">
                <a:latin typeface="Cambria"/>
                <a:cs typeface="Cambria"/>
              </a:rPr>
              <a:t>10.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Peraturan-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dipinda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memasukkan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18</a:t>
            </a:r>
            <a:r>
              <a:rPr dirty="0" sz="1000" spc="-25">
                <a:latin typeface="Cambria"/>
                <a:cs typeface="Cambria"/>
              </a:rPr>
              <a:t>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61617" y="2415286"/>
            <a:ext cx="534670" cy="8305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6800"/>
              </a:lnSpc>
              <a:spcBef>
                <a:spcPts val="95"/>
              </a:spcBef>
            </a:pPr>
            <a:r>
              <a:rPr dirty="0" sz="1200">
                <a:latin typeface="Cambria"/>
                <a:cs typeface="Cambria"/>
              </a:rPr>
              <a:t>“</a:t>
            </a:r>
            <a:r>
              <a:rPr dirty="0" sz="1200" spc="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Akuan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fungsi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lain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740279" y="2415286"/>
            <a:ext cx="3926840" cy="1367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F.</a:t>
            </a:r>
            <a:r>
              <a:rPr dirty="0" sz="10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spc="450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ini,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“akuan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fungsi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lain”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ertinya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memperihalkan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kesan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spesifik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benefisial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dari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komponen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memberikan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sumbangan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positif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kesihatan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peningkatan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fungsi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badan.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740278" y="4023477"/>
            <a:ext cx="3926204" cy="485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2384" marR="7620" indent="820419">
              <a:lnSpc>
                <a:spcPct val="146700"/>
              </a:lnSpc>
              <a:spcBef>
                <a:spcPts val="100"/>
              </a:spcBef>
              <a:buAutoNum type="arabicParenBoth" startAt="2"/>
              <a:tabLst>
                <a:tab pos="852805" algn="l"/>
              </a:tabLst>
            </a:pP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fungsi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lain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membayangkan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memasukkan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pernyataan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membawa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maksud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bahawa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mampu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menyembuhkan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merawat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penyakit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melindungi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daripada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penyakit.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algn="just" marL="12700" marR="5080" indent="901065">
              <a:lnSpc>
                <a:spcPct val="146600"/>
              </a:lnSpc>
              <a:buAutoNum type="arabicParenBoth" startAt="2"/>
              <a:tabLst>
                <a:tab pos="913765" algn="l"/>
              </a:tabLst>
            </a:pP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114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memperihalkan</a:t>
            </a:r>
            <a:r>
              <a:rPr dirty="0" sz="1200" spc="114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apa-</a:t>
            </a:r>
            <a:r>
              <a:rPr dirty="0" sz="1200" spc="-25">
                <a:latin typeface="Cambria"/>
                <a:cs typeface="Cambria"/>
              </a:rPr>
              <a:t>apa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memasukkan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340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berhubungan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fungsi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komponen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lain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badan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melainkan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baginya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fungsi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dibuat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mematuhi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amaun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minimum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komponen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lain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syarat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lain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Daftar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IV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Jadual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Kelima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algn="just" marL="12700" marR="5080" indent="802005">
              <a:lnSpc>
                <a:spcPct val="146700"/>
              </a:lnSpc>
              <a:buAutoNum type="arabicParenBoth" startAt="2"/>
              <a:tabLst>
                <a:tab pos="814705" algn="l"/>
              </a:tabLst>
            </a:pPr>
            <a:r>
              <a:rPr dirty="0" sz="1200" spc="-10">
                <a:latin typeface="Cambria"/>
                <a:cs typeface="Cambria"/>
              </a:rPr>
              <a:t>Tiada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pada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bungkusan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berisi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 spc="-25">
                <a:latin typeface="Cambria"/>
                <a:cs typeface="Cambria"/>
              </a:rPr>
              <a:t>apa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fungsi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lain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kecuali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dibenarkan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2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kelulusan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bertulis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terlebih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dahulu</a:t>
            </a:r>
            <a:r>
              <a:rPr dirty="0" sz="1200" spc="254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daripada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Pengarah.”.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2" y="436879"/>
            <a:ext cx="5758815" cy="2790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19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1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19(6)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280"/>
              </a:spcBef>
              <a:buFont typeface="Cambria"/>
              <a:buAutoNum type="arabicPeriod" startAt="11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(a)</a:t>
            </a:r>
            <a:r>
              <a:rPr dirty="0" sz="1200" spc="-2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6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2" marL="1382395" marR="5080" indent="-455930">
              <a:lnSpc>
                <a:spcPct val="146500"/>
              </a:lnSpc>
              <a:buAutoNum type="roman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2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menggantikan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31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“(masukkan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nama</a:t>
            </a:r>
            <a:r>
              <a:rPr dirty="0" sz="1200" spc="28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kimia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29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</a:t>
            </a:r>
            <a:r>
              <a:rPr dirty="0" sz="1200" spc="2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sini)”</a:t>
            </a:r>
            <a:r>
              <a:rPr dirty="0" sz="1200" spc="229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2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229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“(nyatakan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nama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kimia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nombor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Sistem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Pernomboran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Antarabangsa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(INS)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makanan)”;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54" y="3555617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73554" y="3555617"/>
            <a:ext cx="37293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-5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memotong</a:t>
            </a:r>
            <a:r>
              <a:rPr dirty="0" sz="1200" spc="-5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-5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“bahan</a:t>
            </a:r>
            <a:r>
              <a:rPr dirty="0" sz="1200" spc="-5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pewarna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atau”;</a:t>
            </a:r>
            <a:r>
              <a:rPr dirty="0" sz="1200" spc="-5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16354" y="4092063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273554" y="4092063"/>
            <a:ext cx="3952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memotong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“dan”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hujung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itu;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9149" y="4544693"/>
            <a:ext cx="5301615" cy="109601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760"/>
              </a:spcBef>
              <a:buFont typeface="Cambria"/>
              <a:buAutoNum type="alphaLcParenBoth" startAt="2"/>
              <a:tabLst>
                <a:tab pos="469265" algn="l"/>
                <a:tab pos="1195705" algn="l"/>
                <a:tab pos="2373630" algn="l"/>
                <a:tab pos="3077210" algn="l"/>
                <a:tab pos="3451860" algn="l"/>
                <a:tab pos="4152265" algn="l"/>
                <a:tab pos="509587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noktah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di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hujung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“; dan”;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Font typeface="Cambria"/>
              <a:buAutoNum type="alphaLcParenBoth" startAt="3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(b)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044948" y="5878445"/>
            <a:ext cx="262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“</a:t>
            </a:r>
            <a:r>
              <a:rPr dirty="0" sz="1200" spc="-20" i="1">
                <a:latin typeface="Cambria"/>
                <a:cs typeface="Cambria"/>
              </a:rPr>
              <a:t>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02529" y="5793102"/>
            <a:ext cx="4157979" cy="1098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16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“Bagi</a:t>
            </a:r>
            <a:r>
              <a:rPr dirty="0" sz="1200" spc="16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Kegunaan</a:t>
            </a:r>
            <a:r>
              <a:rPr dirty="0" sz="1200" spc="16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Makanan”</a:t>
            </a:r>
            <a:r>
              <a:rPr dirty="0" sz="1200" spc="16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6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lain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mempunyai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makna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berdekatan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Sistem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Pernomboran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Antarabangsa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(INS)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nombor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01998" y="7136121"/>
            <a:ext cx="3070225" cy="82740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23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69265" algn="l"/>
                <a:tab pos="1325245" algn="l"/>
                <a:tab pos="1692910" algn="l"/>
              </a:tabLst>
            </a:pPr>
            <a:r>
              <a:rPr dirty="0" sz="1200" spc="-25">
                <a:latin typeface="Cambria"/>
                <a:cs typeface="Cambria"/>
              </a:rPr>
              <a:t>12.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23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(4).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46685" y="7486640"/>
            <a:ext cx="2514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1640" algn="l"/>
                <a:tab pos="1119505" algn="l"/>
                <a:tab pos="1799589" algn="l"/>
              </a:tabLst>
            </a:pPr>
            <a:r>
              <a:rPr dirty="0" sz="1200" spc="-25">
                <a:latin typeface="Cambria"/>
                <a:cs typeface="Cambria"/>
              </a:rPr>
              <a:t>ibu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dipinda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memotong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01998" y="8205966"/>
            <a:ext cx="5756910" cy="136525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25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13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25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Cambria"/>
              <a:buAutoNum type="arabicPeriod" startAt="13"/>
            </a:pPr>
            <a:endParaRPr sz="1200">
              <a:latin typeface="Cambria"/>
              <a:cs typeface="Cambria"/>
            </a:endParaRPr>
          </a:p>
          <a:p>
            <a:pPr algn="r" lvl="1" marL="456565" marR="5080" indent="-456565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456565" algn="l"/>
                <a:tab pos="1102995" algn="l"/>
                <a:tab pos="2236470" algn="l"/>
                <a:tab pos="2713355" algn="l"/>
                <a:tab pos="3436620" algn="l"/>
                <a:tab pos="4611370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(5),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perkataan</a:t>
            </a:r>
            <a:endParaRPr sz="1200">
              <a:latin typeface="Cambria"/>
              <a:cs typeface="Cambria"/>
            </a:endParaRPr>
          </a:p>
          <a:p>
            <a:pPr algn="r" marR="508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“Jika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ditambah dengan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polidekstrosa”</a:t>
            </a:r>
            <a:r>
              <a:rPr dirty="0" sz="120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0" y="436879"/>
            <a:ext cx="5761355" cy="843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</a:pPr>
            <a:r>
              <a:rPr dirty="0" sz="1200">
                <a:latin typeface="Cambria"/>
                <a:cs typeface="Cambria"/>
              </a:rPr>
              <a:t>“Jika</a:t>
            </a:r>
            <a:r>
              <a:rPr dirty="0" sz="1200" spc="135">
                <a:latin typeface="Cambria"/>
                <a:cs typeface="Cambria"/>
              </a:rPr>
              <a:t> 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ditambah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25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 spc="-50"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polidekstrosa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lebih”;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tabLst>
                <a:tab pos="926465" algn="l"/>
              </a:tabLst>
            </a:pPr>
            <a:r>
              <a:rPr dirty="0" sz="1200" spc="-25" i="1">
                <a:latin typeface="Cambria"/>
                <a:cs typeface="Cambria"/>
              </a:rPr>
              <a:t>(b)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(6).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26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4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26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4"/>
            </a:pPr>
            <a:endParaRPr sz="1200">
              <a:latin typeface="Cambria"/>
              <a:cs typeface="Cambria"/>
            </a:endParaRPr>
          </a:p>
          <a:p>
            <a:pPr lvl="1" marL="926465" indent="-464820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(6);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1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925194" marR="9525" indent="-455930">
              <a:lnSpc>
                <a:spcPct val="1458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4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menggantikan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subperaturan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(7)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42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926465" marR="6350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“(7)</a:t>
            </a:r>
            <a:r>
              <a:rPr dirty="0" sz="1200" spc="265">
                <a:latin typeface="Cambria"/>
                <a:cs typeface="Cambria"/>
              </a:rPr>
              <a:t>   </a:t>
            </a:r>
            <a:r>
              <a:rPr dirty="0" sz="1200" spc="-10">
                <a:latin typeface="Cambria"/>
                <a:cs typeface="Cambria"/>
              </a:rPr>
              <a:t>Tiada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pada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suatu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bungkusan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berisi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apa-apa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dibenarkan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sebagaimana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dinyatakan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ruang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V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Jadual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Kelima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melainkan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memenuhi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syarat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ruang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(3)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V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Jadual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itu.”;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 startAt="3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(8)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(9).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Jadual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Kelima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0" b="1">
                <a:latin typeface="Cambria"/>
                <a:cs typeface="Cambria"/>
              </a:rPr>
              <a:t>A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15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Jadual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Kelima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rabicPeriod" startAt="15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  <a:tab pos="1470660" algn="l"/>
                <a:tab pos="1977389" algn="l"/>
                <a:tab pos="2597150" algn="l"/>
                <a:tab pos="3670300" algn="l"/>
                <a:tab pos="4474210" algn="l"/>
                <a:tab pos="539051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tajuk,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>
                <a:latin typeface="Cambria"/>
                <a:cs typeface="Cambria"/>
              </a:rPr>
              <a:t>	</a:t>
            </a:r>
            <a:r>
              <a:rPr dirty="0" sz="1200" spc="-10">
                <a:latin typeface="Cambria"/>
                <a:cs typeface="Cambria"/>
              </a:rPr>
              <a:t>“(Peraturan</a:t>
            </a:r>
            <a:r>
              <a:rPr dirty="0" sz="1200">
                <a:latin typeface="Cambria"/>
                <a:cs typeface="Cambria"/>
              </a:rPr>
              <a:t>	</a:t>
            </a:r>
            <a:r>
              <a:rPr dirty="0" sz="1200" spc="-10">
                <a:latin typeface="Cambria"/>
                <a:cs typeface="Cambria"/>
              </a:rPr>
              <a:t>18</a:t>
            </a:r>
            <a:r>
              <a:rPr dirty="0" sz="1000" spc="-10">
                <a:latin typeface="Cambria"/>
                <a:cs typeface="Cambria"/>
              </a:rPr>
              <a:t>C</a:t>
            </a:r>
            <a:r>
              <a:rPr dirty="0" sz="1200" spc="-10">
                <a:latin typeface="Cambria"/>
                <a:cs typeface="Cambria"/>
              </a:rPr>
              <a:t>)”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60"/>
              </a:spcBef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“(Peraturan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C,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D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E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F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 </a:t>
            </a:r>
            <a:r>
              <a:rPr dirty="0" sz="1200" spc="-10">
                <a:latin typeface="Cambria"/>
                <a:cs typeface="Cambria"/>
              </a:rPr>
              <a:t>26)”;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algn="just" lvl="1" marL="926465" marR="5080" indent="-457200">
              <a:lnSpc>
                <a:spcPct val="146700"/>
              </a:lnSpc>
              <a:buFont typeface="Cambria"/>
              <a:buAutoNum type="alphaLcParenBoth" startAt="2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2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2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I,</a:t>
            </a:r>
            <a:r>
              <a:rPr dirty="0" sz="1200" spc="2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2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memasukkan</a:t>
            </a:r>
            <a:r>
              <a:rPr dirty="0" sz="1200" spc="2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2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butiran</a:t>
            </a:r>
            <a:r>
              <a:rPr dirty="0" sz="1200" spc="2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“Natrium”</a:t>
            </a:r>
            <a:r>
              <a:rPr dirty="0" sz="1200" spc="22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 </a:t>
            </a:r>
            <a:r>
              <a:rPr dirty="0" sz="1200" spc="-10">
                <a:latin typeface="Cambria"/>
                <a:cs typeface="Cambria"/>
              </a:rPr>
              <a:t>butir-</a:t>
            </a:r>
            <a:r>
              <a:rPr dirty="0" sz="1200">
                <a:latin typeface="Cambria"/>
                <a:cs typeface="Cambria"/>
              </a:rPr>
              <a:t>butir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berhubungan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dengannya</a:t>
            </a:r>
            <a:r>
              <a:rPr dirty="0" sz="1200" spc="2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butiran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butir-butir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398"/>
          <a:ext cx="4930140" cy="276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519"/>
                <a:gridCol w="1028700"/>
                <a:gridCol w="2960370"/>
              </a:tblGrid>
              <a:tr h="306070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Komponen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Akuan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25" i="1">
                          <a:latin typeface="Cambria"/>
                          <a:cs typeface="Cambria"/>
                        </a:rPr>
                        <a:t>A.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lebih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daripada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“Gluten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Dikurangkan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1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0.01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(pepejal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cecair)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5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Bebas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12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 marR="63500">
                        <a:lnSpc>
                          <a:spcPts val="1400"/>
                        </a:lnSpc>
                        <a:spcBef>
                          <a:spcPts val="720"/>
                        </a:spcBef>
                        <a:tabLst>
                          <a:tab pos="575310" algn="l"/>
                          <a:tab pos="791845" algn="l"/>
                          <a:tab pos="1209040" algn="l"/>
                          <a:tab pos="1744345" algn="l"/>
                          <a:tab pos="2137410" algn="l"/>
                          <a:tab pos="2353945" algn="l"/>
                        </a:tabLst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0.002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(pepejal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cecair)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14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344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60960">
                        <a:lnSpc>
                          <a:spcPct val="97700"/>
                        </a:lnSpc>
                        <a:spcBef>
                          <a:spcPts val="680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200" spc="25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“dikurangkan</a:t>
                      </a:r>
                      <a:r>
                        <a:rPr dirty="0" sz="1200" spc="26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gluten”</a:t>
                      </a:r>
                      <a:r>
                        <a:rPr dirty="0" sz="1200" spc="285">
                          <a:latin typeface="Cambria"/>
                          <a:cs typeface="Cambria"/>
                        </a:rPr>
                        <a:t>  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200" spc="3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200" spc="3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200" spc="35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satu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2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lebih</a:t>
                      </a:r>
                      <a:r>
                        <a:rPr dirty="0" sz="12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ramuan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gandum,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rai,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barli,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oat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jenis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baka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kacukannya,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telah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diproses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khas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kandungan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gluten”;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1359152" y="4020439"/>
            <a:ext cx="5301615" cy="3693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3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DAFTAR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II—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lvl="1" marL="927100" marR="5080" indent="-457200">
              <a:lnSpc>
                <a:spcPct val="146700"/>
              </a:lnSpc>
              <a:spcBef>
                <a:spcPts val="5"/>
              </a:spcBef>
              <a:buAutoNum type="romanLcParenBoth"/>
              <a:tabLst>
                <a:tab pos="927100" algn="l"/>
                <a:tab pos="1564640" algn="l"/>
                <a:tab pos="2428240" algn="l"/>
                <a:tab pos="3073400" algn="l"/>
                <a:tab pos="3543935" algn="l"/>
                <a:tab pos="4184015" algn="l"/>
                <a:tab pos="458787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butiran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berikut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dan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butir-butir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berhubungan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dengannya:</a:t>
            </a:r>
            <a:endParaRPr sz="1200">
              <a:latin typeface="Cambria"/>
              <a:cs typeface="Cambria"/>
            </a:endParaRPr>
          </a:p>
          <a:p>
            <a:pPr marL="927100" marR="2439670">
              <a:lnSpc>
                <a:spcPts val="4220"/>
              </a:lnSpc>
              <a:spcBef>
                <a:spcPts val="595"/>
              </a:spcBef>
            </a:pPr>
            <a:r>
              <a:rPr dirty="0" sz="1200">
                <a:latin typeface="Cambria"/>
                <a:cs typeface="Cambria"/>
              </a:rPr>
              <a:t>“Oat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Serat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Larut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(b-glucan)**;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Jumlah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Asid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Sialik;</a:t>
            </a:r>
            <a:endParaRPr sz="1200">
              <a:latin typeface="Cambria"/>
              <a:cs typeface="Cambria"/>
            </a:endParaRPr>
          </a:p>
          <a:p>
            <a:pPr marL="927100" marR="1829435">
              <a:lnSpc>
                <a:spcPts val="4220"/>
              </a:lnSpc>
              <a:spcBef>
                <a:spcPts val="10"/>
              </a:spcBef>
            </a:pPr>
            <a:r>
              <a:rPr dirty="0" sz="1200">
                <a:latin typeface="Cambria"/>
                <a:cs typeface="Cambria"/>
              </a:rPr>
              <a:t>Sterol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Tumbuhan/Stanol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Tumbuhan@;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Inulin;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65"/>
              </a:spcBef>
            </a:pPr>
            <a:endParaRPr sz="1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dirty="0" sz="1200" spc="-10">
                <a:latin typeface="Cambria"/>
                <a:cs typeface="Cambria"/>
              </a:rPr>
              <a:t>Oligofruktosa”;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16356" y="8041380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273556" y="7956037"/>
            <a:ext cx="4383405" cy="56197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memasukkan</a:t>
            </a:r>
            <a:r>
              <a:rPr dirty="0" sz="1200" spc="3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3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butiran</a:t>
            </a:r>
            <a:r>
              <a:rPr dirty="0" sz="1200" spc="3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“Jumlah</a:t>
            </a:r>
            <a:r>
              <a:rPr dirty="0" sz="1200" spc="3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Serat</a:t>
            </a:r>
            <a:r>
              <a:rPr dirty="0" sz="1200" spc="3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Diet”</a:t>
            </a:r>
            <a:r>
              <a:rPr dirty="0" sz="1200" spc="38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mbria"/>
                <a:cs typeface="Cambria"/>
              </a:rPr>
              <a:t>butir-</a:t>
            </a:r>
            <a:r>
              <a:rPr dirty="0" sz="1200">
                <a:latin typeface="Cambria"/>
                <a:cs typeface="Cambria"/>
              </a:rPr>
              <a:t>butir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berhubungan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dengannya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butiran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283205" y="1182876"/>
          <a:ext cx="4440555" cy="259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2235"/>
                <a:gridCol w="800735"/>
                <a:gridCol w="2186305"/>
              </a:tblGrid>
              <a:tr h="342900"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Komponen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85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Akuan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25" i="1">
                          <a:latin typeface="Cambria"/>
                          <a:cs typeface="Cambria"/>
                        </a:rPr>
                        <a:t>B.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kurang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daripada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“Asid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alfalinolenik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Sumber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Tinggi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0.3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0.6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Gangliosida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1653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Sumber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11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7945" marR="60325">
                        <a:lnSpc>
                          <a:spcPct val="976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2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2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2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susu</a:t>
                      </a:r>
                      <a:r>
                        <a:rPr dirty="0" sz="12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200" spc="3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hasil</a:t>
                      </a:r>
                      <a:r>
                        <a:rPr dirty="0" sz="12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tenusu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gangliosida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200" spc="-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semula</a:t>
                      </a:r>
                      <a:r>
                        <a:rPr dirty="0" sz="1200" spc="-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jadi”;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/>
          <p:nvPr/>
        </p:nvSpPr>
        <p:spPr>
          <a:xfrm>
            <a:off x="5262750" y="6855662"/>
            <a:ext cx="16891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-25"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59148" y="892809"/>
            <a:ext cx="5875655" cy="977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1200" spc="-25" i="1">
                <a:latin typeface="Cambria"/>
                <a:cs typeface="Cambria"/>
              </a:rPr>
              <a:t>(d)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DAFTAR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1200">
              <a:latin typeface="Cambria"/>
              <a:cs typeface="Cambria"/>
            </a:endParaRPr>
          </a:p>
          <a:p>
            <a:pPr marL="407924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“DAFTAR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25">
                <a:latin typeface="Cambria"/>
                <a:cs typeface="Cambria"/>
              </a:rPr>
              <a:t>III</a:t>
            </a:r>
            <a:endParaRPr sz="1100">
              <a:latin typeface="Cambria"/>
              <a:cs typeface="Cambria"/>
            </a:endParaRPr>
          </a:p>
          <a:p>
            <a:pPr marL="3254375">
              <a:lnSpc>
                <a:spcPct val="100000"/>
              </a:lnSpc>
              <a:spcBef>
                <a:spcPts val="615"/>
              </a:spcBef>
            </a:pPr>
            <a:r>
              <a:rPr dirty="0" sz="1100" spc="-10">
                <a:latin typeface="Cambria"/>
                <a:cs typeface="Cambria"/>
              </a:rPr>
              <a:t>SYARAT-SYARAT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AKUAN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FUNGSI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NUTRIEN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826005" y="2187193"/>
          <a:ext cx="8028305" cy="4121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561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55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Asid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725" marR="59690" indent="-28194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39725" algn="l"/>
                          <a:tab pos="773430" algn="l"/>
                          <a:tab pos="1210310" algn="l"/>
                          <a:tab pos="1836420" algn="l"/>
                          <a:tab pos="2259965" algn="l"/>
                          <a:tab pos="3253104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Asid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folik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penting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pembahagian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sel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7820" marR="62865" indent="-269875">
                        <a:lnSpc>
                          <a:spcPts val="1300"/>
                        </a:lnSpc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Folat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memainkan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peranan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pembentukan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merah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7820" marR="60960" indent="-280035">
                        <a:lnSpc>
                          <a:spcPts val="1280"/>
                        </a:lnSpc>
                        <a:spcBef>
                          <a:spcPts val="5"/>
                        </a:spcBef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Folat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pertumbuhan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perkembangan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janin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60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DFE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155575">
                        <a:lnSpc>
                          <a:spcPts val="3879"/>
                        </a:lnSpc>
                        <a:spcBef>
                          <a:spcPts val="54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30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DFE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DFE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602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Zat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Besi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40995" marR="62865" indent="-283845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Zat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besi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suatu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faktor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pembentukan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merah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2230" indent="-283845">
                        <a:lnSpc>
                          <a:spcPct val="97700"/>
                        </a:lnSpc>
                        <a:spcBef>
                          <a:spcPts val="1235"/>
                        </a:spcBef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Zat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besi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komponen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hemoglobin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sel</a:t>
                      </a:r>
                      <a:r>
                        <a:rPr dirty="0" sz="1100" spc="4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4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merah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mengangkut</a:t>
                      </a:r>
                      <a:r>
                        <a:rPr dirty="0" sz="1100" spc="4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oksigen</a:t>
                      </a:r>
                      <a:r>
                        <a:rPr dirty="0" sz="1100" spc="4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ke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seluruh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bahagian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badan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2.1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1.05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Iodin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Iodin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penting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pembentukan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hormon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tiroid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22.5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11.25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7.5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28305" cy="5583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370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456690" algn="l"/>
                          <a:tab pos="1951989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Kalsium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pembinaan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tulang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gigi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kuat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393065">
                        <a:lnSpc>
                          <a:spcPct val="1955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50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Magnesium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05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063625" algn="l"/>
                          <a:tab pos="2235835" algn="l"/>
                          <a:tab pos="32518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Magnesium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menggalakkan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penyimpanan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46.5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23.25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Niasin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Niasin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melepaskan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lemak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karbohidrat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2.25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1.125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69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2585" marR="59690" indent="-29464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62585" algn="l"/>
                          <a:tab pos="1026794" algn="l"/>
                          <a:tab pos="1895475" algn="l"/>
                          <a:tab pos="2470150" algn="l"/>
                          <a:tab pos="3253104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membina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memulihkan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tisu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badan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61315" indent="-303530">
                        <a:lnSpc>
                          <a:spcPct val="100000"/>
                        </a:lnSpc>
                        <a:spcBef>
                          <a:spcPts val="1225"/>
                        </a:spcBef>
                        <a:buAutoNum type="romanLcParenBoth"/>
                        <a:tabLst>
                          <a:tab pos="3613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penting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pertumbuhan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pembinaan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0045" marR="59055" indent="-292100">
                        <a:lnSpc>
                          <a:spcPts val="1300"/>
                        </a:lnSpc>
                        <a:buAutoNum type="romanLcParenBoth"/>
                        <a:tabLst>
                          <a:tab pos="3625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membekalkan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asid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amino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sintesis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60960" indent="-285115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34226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kesihatan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kulit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membran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mukus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120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1" y="894333"/>
            <a:ext cx="5760085" cy="5925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857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AKTA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1983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(PINDAAN)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(NO.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4)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Cambria"/>
              <a:cs typeface="Cambria"/>
            </a:endParaRPr>
          </a:p>
          <a:p>
            <a:pPr marL="12700" marR="9525">
              <a:lnSpc>
                <a:spcPct val="146700"/>
              </a:lnSpc>
              <a:tabLst>
                <a:tab pos="705485" algn="l"/>
                <a:tab pos="1864995" algn="l"/>
                <a:tab pos="2560955" algn="l"/>
                <a:tab pos="3190240" algn="l"/>
                <a:tab pos="4135754" algn="l"/>
                <a:tab pos="4734560" algn="l"/>
                <a:tab pos="5572125" algn="l"/>
              </a:tabLst>
            </a:pPr>
            <a:r>
              <a:rPr dirty="0" sz="1200" spc="-20">
                <a:latin typeface="Cambria"/>
                <a:cs typeface="Cambria"/>
              </a:rPr>
              <a:t>PADA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menjalankan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kuasa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diberikan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oleh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seksyen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34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Akta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1983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[</a:t>
            </a:r>
            <a:r>
              <a:rPr dirty="0" sz="1200" i="1">
                <a:latin typeface="Cambria"/>
                <a:cs typeface="Cambria"/>
              </a:rPr>
              <a:t>Akta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281</a:t>
            </a:r>
            <a:r>
              <a:rPr dirty="0" sz="1200" spc="-10">
                <a:latin typeface="Cambria"/>
                <a:cs typeface="Cambria"/>
              </a:rPr>
              <a:t>],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Menteri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membuat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Cambria"/>
                <a:cs typeface="Cambria"/>
              </a:rPr>
              <a:t>Nama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permulaan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kuat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kuasa</a:t>
            </a:r>
            <a:endParaRPr sz="1200">
              <a:latin typeface="Cambria"/>
              <a:cs typeface="Cambria"/>
            </a:endParaRPr>
          </a:p>
          <a:p>
            <a:pPr marL="12700" marR="6350" indent="456565">
              <a:lnSpc>
                <a:spcPct val="146000"/>
              </a:lnSpc>
              <a:spcBef>
                <a:spcPts val="10"/>
              </a:spcBef>
              <a:buAutoNum type="arabicPeriod"/>
              <a:tabLst>
                <a:tab pos="469265" algn="l"/>
                <a:tab pos="926465" algn="l"/>
                <a:tab pos="2417445" algn="l"/>
                <a:tab pos="2714625" algn="l"/>
                <a:tab pos="3406140" algn="l"/>
                <a:tab pos="4260215" algn="l"/>
              </a:tabLst>
            </a:pPr>
            <a:r>
              <a:rPr dirty="0" sz="1200" spc="-25">
                <a:latin typeface="Cambria"/>
                <a:cs typeface="Cambria"/>
              </a:rPr>
              <a:t>(1)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ini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bolehlah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dinamakan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Peraturan-Peraturan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Makanan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(Pindaan)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(No.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4)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2020</a:t>
            </a:r>
            <a:r>
              <a:rPr dirty="0" sz="1200" spc="-1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/>
            </a:pP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  <a:tabLst>
                <a:tab pos="926465" algn="l"/>
              </a:tabLst>
            </a:pPr>
            <a:r>
              <a:rPr dirty="0" sz="1200" spc="-25">
                <a:latin typeface="Cambria"/>
                <a:cs typeface="Cambria"/>
              </a:rPr>
              <a:t>(2)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mula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berkuat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kuasa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22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Julai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2022.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11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469265" algn="l"/>
                <a:tab pos="1970405" algn="l"/>
                <a:tab pos="2705735" algn="l"/>
                <a:tab pos="3178175" algn="l"/>
                <a:tab pos="3614420" algn="l"/>
                <a:tab pos="3954145" algn="l"/>
                <a:tab pos="4811395" algn="l"/>
                <a:tab pos="5259705" algn="l"/>
              </a:tabLst>
            </a:pP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1985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[</a:t>
            </a:r>
            <a:r>
              <a:rPr dirty="0" sz="1200" spc="-20" i="1">
                <a:latin typeface="Cambria"/>
                <a:cs typeface="Cambria"/>
              </a:rPr>
              <a:t>P.U.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(A)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i="1">
                <a:latin typeface="Cambria"/>
                <a:cs typeface="Cambria"/>
              </a:rPr>
              <a:t>437/1985</a:t>
            </a:r>
            <a:r>
              <a:rPr dirty="0" sz="1200" spc="-10">
                <a:latin typeface="Cambria"/>
                <a:cs typeface="Cambria"/>
              </a:rPr>
              <a:t>],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disebut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 spc="-10">
                <a:latin typeface="Cambria"/>
                <a:cs typeface="Cambria"/>
              </a:rPr>
              <a:t>“Peraturan-Peraturan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ibu”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ini,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11—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(1)—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2" marL="1382395" marR="5715" indent="-455930">
              <a:lnSpc>
                <a:spcPct val="146700"/>
              </a:lnSpc>
              <a:buAutoNum type="roman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perenggan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(a)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memasukkan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3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“ramuan</a:t>
            </a:r>
            <a:r>
              <a:rPr dirty="0" sz="1200" spc="2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utamanya”</a:t>
            </a:r>
            <a:r>
              <a:rPr dirty="0" sz="1200" spc="229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2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“atau</a:t>
            </a:r>
            <a:r>
              <a:rPr dirty="0" sz="1200" spc="229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biasa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bagi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utamanya,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kata-</a:t>
            </a:r>
            <a:r>
              <a:rPr dirty="0" sz="1200">
                <a:latin typeface="Cambria"/>
                <a:cs typeface="Cambria"/>
              </a:rPr>
              <a:t>kata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memperihalkan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itu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sebenarnya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mengelirukan”;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16367" y="7146786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273567" y="7061443"/>
            <a:ext cx="438594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80720" algn="l"/>
                <a:tab pos="1742439" algn="l"/>
                <a:tab pos="2414270" algn="l"/>
                <a:tab pos="3296920" algn="l"/>
                <a:tab pos="3681729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selepas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(a)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502551" y="7866116"/>
            <a:ext cx="4157345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265" marR="5080" indent="-45720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“</a:t>
            </a:r>
            <a:r>
              <a:rPr dirty="0" sz="1200" i="1">
                <a:latin typeface="Cambria"/>
                <a:cs typeface="Cambria"/>
              </a:rPr>
              <a:t>(aa)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ada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bersama-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berdekatan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nama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itu,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tambahan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berkenaan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sifat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sebenar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keadaan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fizikal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itu;”;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816363" y="9022827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273563" y="9022827"/>
            <a:ext cx="4385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2455" algn="l"/>
                <a:tab pos="1464945" algn="l"/>
                <a:tab pos="1941830" algn="l"/>
                <a:tab pos="2599690" algn="l"/>
                <a:tab pos="3710304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i="1">
                <a:latin typeface="Cambria"/>
                <a:cs typeface="Cambria"/>
              </a:rPr>
              <a:t>(ea)</a:t>
            </a:r>
            <a:r>
              <a:rPr dirty="0" sz="1200" spc="-20">
                <a:latin typeface="Cambria"/>
                <a:cs typeface="Cambria"/>
              </a:rPr>
              <a:t>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perkataan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273567" y="9205965"/>
            <a:ext cx="4382770" cy="56197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latin typeface="Cambria"/>
                <a:cs typeface="Cambria"/>
              </a:rPr>
              <a:t>“sebagai</a:t>
            </a:r>
            <a:r>
              <a:rPr dirty="0" sz="1200" spc="12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tambahan</a:t>
            </a:r>
            <a:r>
              <a:rPr dirty="0" sz="1200" spc="12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12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kehendak</a:t>
            </a:r>
            <a:r>
              <a:rPr dirty="0" sz="1200" spc="12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3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ditetapkan</a:t>
            </a:r>
            <a:r>
              <a:rPr dirty="0" sz="1200" spc="125">
                <a:latin typeface="Cambria"/>
                <a:cs typeface="Cambria"/>
              </a:rPr>
              <a:t>  </a:t>
            </a:r>
            <a:r>
              <a:rPr dirty="0" sz="1200" spc="-10">
                <a:latin typeface="Cambria"/>
                <a:cs typeface="Cambria"/>
              </a:rPr>
              <a:t>dalam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i="1">
                <a:latin typeface="Cambria"/>
                <a:cs typeface="Cambria"/>
              </a:rPr>
              <a:t>(e)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jika”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“jika”;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28305" cy="5589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370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penting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mata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berfungsi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60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40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Zink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Zink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penting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pertumbuhan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1.65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0.825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0.55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-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</a:t>
                      </a:r>
                      <a:r>
                        <a:rPr dirty="0" baseline="5050" sz="1650" spc="-8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Tiamina</a:t>
                      </a:r>
                      <a:endParaRPr baseline="5050" sz="165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ts val="1200"/>
                        </a:lnSpc>
                        <a:spcBef>
                          <a:spcPts val="200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/Tiamina</a:t>
                      </a:r>
                      <a:r>
                        <a:rPr dirty="0" baseline="5050" sz="1650" spc="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dirty="0" baseline="5050" sz="1650" spc="5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baseline="5050" sz="1650" spc="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melepaskan</a:t>
                      </a:r>
                      <a:r>
                        <a:rPr dirty="0" baseline="5050" sz="1650" spc="4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baseline="5050" sz="16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karbohidrat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0.18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0.09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0.06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-9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</a:t>
                      </a:r>
                      <a:r>
                        <a:rPr dirty="0" baseline="5050" sz="1650" spc="-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Riboflavin</a:t>
                      </a:r>
                      <a:endParaRPr baseline="5050" sz="165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00"/>
                        </a:lnSpc>
                        <a:spcBef>
                          <a:spcPts val="200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292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/Riboflavin</a:t>
                      </a:r>
                      <a:r>
                        <a:rPr dirty="0" baseline="5050" sz="1650" spc="277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dirty="0" baseline="5050" sz="1650" spc="292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baseline="5050" sz="1650" spc="3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melepaskan</a:t>
                      </a:r>
                      <a:r>
                        <a:rPr dirty="0" baseline="5050" sz="16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lemak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karbohidrat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0.18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0.09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0.06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-8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 spc="-10">
                          <a:latin typeface="Cambria"/>
                          <a:cs typeface="Cambria"/>
                        </a:rPr>
                        <a:t>12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/Sianokobalamina</a:t>
                      </a:r>
                      <a:endParaRPr baseline="5050" sz="1650">
                        <a:latin typeface="Cambria"/>
                        <a:cs typeface="Cambria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960">
                        <a:lnSpc>
                          <a:spcPts val="1200"/>
                        </a:lnSpc>
                        <a:spcBef>
                          <a:spcPts val="200"/>
                        </a:spcBef>
                        <a:tabLst>
                          <a:tab pos="755650" algn="l"/>
                          <a:tab pos="2252345" algn="l"/>
                          <a:tab pos="3120390" algn="l"/>
                        </a:tabLst>
                      </a:pP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 spc="-10">
                          <a:latin typeface="Cambria"/>
                          <a:cs typeface="Cambria"/>
                        </a:rPr>
                        <a:t>12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/Sianokobalamina</a:t>
                      </a:r>
                      <a:r>
                        <a:rPr dirty="0" baseline="5050" sz="16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diperlukan</a:t>
                      </a:r>
                      <a:r>
                        <a:rPr dirty="0" baseline="5050" sz="16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baseline="5050" sz="16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penghasilan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merah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0.36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0.18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0.12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60960" indent="-28511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34226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zat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besi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sumber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bukan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daging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28305" cy="3277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735"/>
                <a:gridCol w="3543935"/>
                <a:gridCol w="2458720"/>
              </a:tblGrid>
              <a:tr h="47370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 marR="60325" indent="-28511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974725" algn="l"/>
                          <a:tab pos="1212850" algn="l"/>
                          <a:tab pos="2020570" algn="l"/>
                          <a:tab pos="2893695" algn="l"/>
                          <a:tab pos="323342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zat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besi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7.5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1594" indent="-268605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badan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menggunakan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kalsium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fosforus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61594" indent="-268605">
                        <a:lnSpc>
                          <a:spcPts val="1280"/>
                        </a:lnSpc>
                        <a:buAutoNum type="romanLcParenBoth"/>
                        <a:tabLst>
                          <a:tab pos="3422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perlu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penggunaan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kalsium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fosforus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2.25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1.125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223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melindungi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lemak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tisu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badan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pengoksidaan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0.5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70596" y="817216"/>
            <a:ext cx="2694305" cy="51625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896619">
              <a:lnSpc>
                <a:spcPct val="100000"/>
              </a:lnSpc>
              <a:spcBef>
                <a:spcPts val="710"/>
              </a:spcBef>
            </a:pPr>
            <a:r>
              <a:rPr dirty="0" sz="1100">
                <a:latin typeface="Cambria"/>
                <a:cs typeface="Cambria"/>
              </a:rPr>
              <a:t>DAFTAR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Cambria"/>
                <a:cs typeface="Cambria"/>
              </a:rPr>
              <a:t>IV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100" spc="-10">
                <a:latin typeface="Cambria"/>
                <a:cs typeface="Cambria"/>
              </a:rPr>
              <a:t>SYARAT-SYARAT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BAGI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AKUAN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FUNGSI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Cambria"/>
                <a:cs typeface="Cambria"/>
              </a:rPr>
              <a:t>LAIN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826005" y="1652269"/>
          <a:ext cx="8084820" cy="4925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3505" marR="98425" indent="-127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26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  <a:tabLst>
                          <a:tab pos="635000" algn="l"/>
                          <a:tab pos="133921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13639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(nyatakan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sumber)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152082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tabLst>
                          <a:tab pos="511809" algn="l"/>
                          <a:tab pos="76327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271145" marR="104139" indent="-213360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Sumber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oat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85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286385" marR="58419" indent="-228600">
                        <a:lnSpc>
                          <a:spcPts val="1280"/>
                        </a:lnSpc>
                        <a:spcBef>
                          <a:spcPts val="83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akan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ditambah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8419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129030" algn="l"/>
                          <a:tab pos="128143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juga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690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serabut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diet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>
                        <a:lnSpc>
                          <a:spcPts val="1240"/>
                        </a:lnSpc>
                        <a:tabLst>
                          <a:tab pos="110934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kurang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ct val="976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amaun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diperlukan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diakui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sebagai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"sumber":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054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685" marR="60325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(pepejal)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25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685" marR="59690">
                        <a:lnSpc>
                          <a:spcPts val="1290"/>
                        </a:lnSpc>
                        <a:spcBef>
                          <a:spcPts val="6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1.5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(cecair)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 marR="227965" indent="-245745">
                        <a:lnSpc>
                          <a:spcPct val="97600"/>
                        </a:lnSpc>
                        <a:spcBef>
                          <a:spcPts val="58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36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00685">
                        <a:lnSpc>
                          <a:spcPts val="1275"/>
                        </a:lnSpc>
                        <a:tabLst>
                          <a:tab pos="12484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"Jumlah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400685" marR="58419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disarankan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kesan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penurunan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kolesterol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sehari"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2361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serat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larut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339725" marR="60960" indent="-283845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serat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larut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>
                        <a:lnSpc>
                          <a:spcPts val="1230"/>
                        </a:lnSpc>
                        <a:tabLst>
                          <a:tab pos="152082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59690">
                        <a:lnSpc>
                          <a:spcPct val="975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kenaikan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glukosa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syarat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dimakan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bersama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0960" indent="-283845">
                        <a:lnSpc>
                          <a:spcPts val="13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serat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larut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barli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>
                        <a:lnSpc>
                          <a:spcPts val="1230"/>
                        </a:lnSpc>
                        <a:tabLst>
                          <a:tab pos="152019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59690">
                        <a:lnSpc>
                          <a:spcPct val="977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kenaikan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glukosa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syarat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dimakan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bersama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tabLst>
                          <a:tab pos="472440" algn="l"/>
                          <a:tab pos="76200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6.5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285115" indent="-227329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6032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bijirin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hasil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bijirin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ct val="97800"/>
                        </a:lnSpc>
                        <a:buAutoNum type="romanLcParenBoth" startAt="2"/>
                        <a:tabLst>
                          <a:tab pos="286385" algn="l"/>
                          <a:tab pos="842644" algn="l"/>
                          <a:tab pos="1170940" algn="l"/>
                          <a:tab pos="1280795" algn="l"/>
                          <a:tab pos="13690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profil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makronutrien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>
                        <a:lnSpc>
                          <a:spcPct val="97700"/>
                        </a:lnSpc>
                        <a:spcBef>
                          <a:spcPts val="5"/>
                        </a:spcBef>
                        <a:tabLst>
                          <a:tab pos="1045210" algn="l"/>
                          <a:tab pos="11995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(karbohidrat,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lemak)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mematuhi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Saranan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Pengambilan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Nutrien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(RNI)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8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4480" marR="59055" indent="-234950">
                        <a:lnSpc>
                          <a:spcPts val="1300"/>
                        </a:lnSpc>
                        <a:buAutoNum type="romanLcParenBoth" startAt="3"/>
                        <a:tabLst>
                          <a:tab pos="286385" algn="l"/>
                          <a:tab pos="1156335" algn="l"/>
                          <a:tab pos="12446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7785">
                        <a:lnSpc>
                          <a:spcPts val="1280"/>
                        </a:lnSpc>
                        <a:tabLst>
                          <a:tab pos="1247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1310"/>
                        </a:lnSpc>
                        <a:spcBef>
                          <a:spcPts val="59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“Sebelum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memutuskan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6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marR="5969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005205" algn="l"/>
                          <a:tab pos="1095375" algn="l"/>
                          <a:tab pos="132715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menggunakan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sila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dapatkan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nasihat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seorang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profesional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kesihatan”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510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serat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larut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4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4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4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serat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59690">
                        <a:lnSpc>
                          <a:spcPct val="97500"/>
                        </a:lnSpc>
                        <a:spcBef>
                          <a:spcPts val="20"/>
                        </a:spcBef>
                        <a:tabLst>
                          <a:tab pos="132715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larut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oat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kenaikan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glukosa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syarat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bersama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tabLst>
                          <a:tab pos="472440" algn="l"/>
                          <a:tab pos="76200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6.5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285115" indent="-227329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60325">
                        <a:lnSpc>
                          <a:spcPts val="128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bijirin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hasil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bijirin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ct val="97800"/>
                        </a:lnSpc>
                        <a:buAutoNum type="romanLcParenBoth" startAt="2"/>
                        <a:tabLst>
                          <a:tab pos="286385" algn="l"/>
                          <a:tab pos="842644" algn="l"/>
                          <a:tab pos="1170940" algn="l"/>
                          <a:tab pos="1281430" algn="l"/>
                          <a:tab pos="13690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profil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makronutrien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>
                        <a:lnSpc>
                          <a:spcPct val="97600"/>
                        </a:lnSpc>
                        <a:spcBef>
                          <a:spcPts val="5"/>
                        </a:spcBef>
                        <a:tabLst>
                          <a:tab pos="1044575" algn="l"/>
                          <a:tab pos="11988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(karbohidrat,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lemak)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mematuhi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Saranan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Pengambilan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Nutrien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(RNI)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 marR="59055" indent="-228600">
                        <a:lnSpc>
                          <a:spcPct val="97700"/>
                        </a:lnSpc>
                        <a:spcBef>
                          <a:spcPts val="620"/>
                        </a:spcBef>
                        <a:tabLst>
                          <a:tab pos="116713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(iii)Hendaklah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bijirin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hasil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bijirin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8419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9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“Sebelum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57200" marR="5969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032510" algn="l"/>
                          <a:tab pos="13258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memutuskan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menggunakan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sila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dapatkan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nasihat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seorang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profesional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kesihatan”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yis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marR="6096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yis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menyokong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32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sistem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imun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berkaitan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selesema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 marR="61594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0.05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marR="58419" indent="-22860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1129030" algn="l"/>
                          <a:tab pos="136398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yis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2344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lebih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75%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asas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berat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kering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17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59055" indent="-228600">
                        <a:lnSpc>
                          <a:spcPts val="1280"/>
                        </a:lnSpc>
                        <a:spcBef>
                          <a:spcPts val="665"/>
                        </a:spcBef>
                        <a:tabLst>
                          <a:tab pos="1156970" algn="l"/>
                          <a:tab pos="124460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778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247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68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00685" marR="57785">
                        <a:lnSpc>
                          <a:spcPct val="98000"/>
                        </a:lnSpc>
                        <a:spcBef>
                          <a:spcPts val="615"/>
                        </a:spcBef>
                        <a:tabLst>
                          <a:tab pos="1247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“Jumlah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disarankan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menjadikan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berkesan</a:t>
                      </a:r>
                      <a:r>
                        <a:rPr dirty="0" sz="1100" spc="47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ialah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0.2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 sehari”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palmitin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75"/>
                        </a:lnSpc>
                        <a:tabLst>
                          <a:tab pos="34099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palmitin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tabLst>
                          <a:tab pos="10160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&gt;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18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329" marR="182245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kandungan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C16:0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Tiada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650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palmitin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160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marR="9588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berdasarkan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329">
                        <a:lnSpc>
                          <a:spcPts val="124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asid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ts val="1310"/>
                        </a:lnSpc>
                        <a:tabLst>
                          <a:tab pos="524510" algn="l"/>
                          <a:tab pos="86106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&gt;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40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329" marR="61594">
                        <a:lnSpc>
                          <a:spcPct val="97700"/>
                        </a:lnSpc>
                        <a:spcBef>
                          <a:spcPts val="20"/>
                        </a:spcBef>
                        <a:tabLst>
                          <a:tab pos="7251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C16:0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kedudukan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sn-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berdasarkan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kandungan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C16:0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56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indent="-273050">
                        <a:lnSpc>
                          <a:spcPts val="1290"/>
                        </a:lnSpc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0325">
                        <a:lnSpc>
                          <a:spcPts val="1490"/>
                        </a:lnSpc>
                        <a:spcBef>
                          <a:spcPts val="60"/>
                        </a:spcBef>
                        <a:tabLst>
                          <a:tab pos="152082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mikroflora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bermanfaat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725" marR="60325" indent="-273050">
                        <a:lnSpc>
                          <a:spcPct val="112100"/>
                        </a:lnSpc>
                        <a:spcBef>
                          <a:spcPts val="1215"/>
                        </a:spcBef>
                        <a:buAutoNum type="romanLcParenBoth" startAt="2"/>
                        <a:tabLst>
                          <a:tab pos="340995" algn="l"/>
                          <a:tab pos="15208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kejadian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cirit-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birit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tabLst>
                          <a:tab pos="445134" algn="l"/>
                          <a:tab pos="812165" algn="l"/>
                        </a:tabLst>
                      </a:pPr>
                      <a:r>
                        <a:rPr dirty="0" sz="1100" spc="-5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x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baseline="19841" sz="1050" spc="-37">
                          <a:latin typeface="Cambria"/>
                          <a:cs typeface="Cambria"/>
                        </a:rPr>
                        <a:t>6</a:t>
                      </a:r>
                      <a:endParaRPr baseline="19841" sz="105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8502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sel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1594">
                        <a:lnSpc>
                          <a:spcPct val="112700"/>
                        </a:lnSpc>
                        <a:tabLst>
                          <a:tab pos="7645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hidup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gram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  <a:tabLst>
                          <a:tab pos="732790" algn="l"/>
                          <a:tab pos="117030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490"/>
                        </a:lnSpc>
                        <a:spcBef>
                          <a:spcPts val="60"/>
                        </a:spcBef>
                        <a:tabLst>
                          <a:tab pos="11639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bayi,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480"/>
                        </a:lnSpc>
                        <a:spcBef>
                          <a:spcPts val="5"/>
                        </a:spcBef>
                        <a:tabLst>
                          <a:tab pos="697865" algn="l"/>
                          <a:tab pos="1114425" algn="l"/>
                          <a:tab pos="127952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susulan,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susu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tepung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8419">
                        <a:lnSpc>
                          <a:spcPts val="1480"/>
                        </a:lnSpc>
                        <a:spcBef>
                          <a:spcPts val="5"/>
                        </a:spcBef>
                        <a:tabLst>
                          <a:tab pos="854710" algn="l"/>
                          <a:tab pos="13093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kanak-kanak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berasaskan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bijirin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kanak-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kanak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23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3-hydroxy-3-methyl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butyrate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monohydrate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(CaHMB)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743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4458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CaHMB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mendapatkan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semula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kekuatan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32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1.5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32790" algn="l"/>
                          <a:tab pos="11639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309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pendietan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7432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CaHMB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membina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tisu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5505">
                <a:tc>
                  <a:txBody>
                    <a:bodyPr/>
                    <a:lstStyle/>
                    <a:p>
                      <a:pPr marL="67945" marR="6096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916940" algn="l"/>
                          <a:tab pos="2501900" algn="l"/>
                          <a:tab pos="30791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galactooligosaccharide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(GOS)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(PDX)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1594" indent="-285115">
                        <a:lnSpc>
                          <a:spcPts val="1290"/>
                        </a:lnSpc>
                        <a:spcBef>
                          <a:spcPts val="3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PDX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725" marR="62230" indent="-283845">
                        <a:lnSpc>
                          <a:spcPts val="130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PDX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310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3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31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31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(0.2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310" marR="60325">
                        <a:lnSpc>
                          <a:spcPct val="979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0.2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PDX)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486409" indent="-227329">
                        <a:lnSpc>
                          <a:spcPts val="1290"/>
                        </a:lnSpc>
                        <a:spcBef>
                          <a:spcPts val="35"/>
                        </a:spcBef>
                        <a:buAutoNum type="romanLcParenBoth"/>
                        <a:tabLst>
                          <a:tab pos="2863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572770" algn="l"/>
                          <a:tab pos="669925" algn="l"/>
                          <a:tab pos="11607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50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erat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berat)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788670" algn="l"/>
                          <a:tab pos="117221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50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(berat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berat)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85115" marR="59690" indent="-227329">
                        <a:lnSpc>
                          <a:spcPct val="97900"/>
                        </a:lnSpc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4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susulan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oligofruktosa-inulin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325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15208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oligofruktosa-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666115" algn="l"/>
                          <a:tab pos="116205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penyerapan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kalsium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671830" algn="l"/>
                          <a:tab pos="135890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ketumpatan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mineral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tulang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apabila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dimakan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bersama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2230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kaya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kalsium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 marR="114935" indent="-21653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oligofruktosa-inulin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18364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rantai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pendek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4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(oligofruktosa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ct val="97700"/>
                        </a:lnSpc>
                        <a:spcBef>
                          <a:spcPts val="10"/>
                        </a:spcBef>
                        <a:tabLst>
                          <a:tab pos="118237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DP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3-9)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rantai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panjang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(inulin</a:t>
                      </a:r>
                      <a:r>
                        <a:rPr dirty="0" sz="1100" spc="4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DP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&gt;10)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nisbah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50:50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±10%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4480" marR="59055" indent="-216535">
                        <a:lnSpc>
                          <a:spcPct val="97700"/>
                        </a:lnSpc>
                        <a:spcBef>
                          <a:spcPts val="1245"/>
                        </a:spcBef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kandungan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fruktan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4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melebihi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603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90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asas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berat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kering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 rowSpan="2">
                  <a:txBody>
                    <a:bodyPr/>
                    <a:lstStyle/>
                    <a:p>
                      <a:pPr algn="just" marL="68580" marR="60960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galaktooligosakarida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(GOS)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fruktooligosakarida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rantai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panjang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(lcFOS)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60325">
                        <a:lnSpc>
                          <a:spcPct val="97700"/>
                        </a:lnSpc>
                        <a:tabLst>
                          <a:tab pos="10680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memulihkan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2230">
                        <a:lnSpc>
                          <a:spcPts val="1280"/>
                        </a:lnSpc>
                        <a:spcBef>
                          <a:spcPts val="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sistem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imun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salur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48590">
                        <a:lnSpc>
                          <a:spcPct val="977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Komponen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(campuran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310" marR="60325">
                        <a:lnSpc>
                          <a:spcPct val="977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0.8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57785" indent="-227329">
                        <a:lnSpc>
                          <a:spcPct val="97700"/>
                        </a:lnSpc>
                        <a:buAutoNum type="romanLcParenBoth"/>
                        <a:tabLst>
                          <a:tab pos="286385" algn="l"/>
                          <a:tab pos="12484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690">
                        <a:lnSpc>
                          <a:spcPct val="975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90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(berat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berat)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(berat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berat)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85115" marR="59055" indent="-227329">
                        <a:lnSpc>
                          <a:spcPct val="97900"/>
                        </a:lnSpc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4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susulan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marR="82550" indent="-28384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82550" indent="-283845">
                        <a:lnSpc>
                          <a:spcPct val="9770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82550" indent="-285115">
                        <a:lnSpc>
                          <a:spcPct val="97700"/>
                        </a:lnSpc>
                        <a:spcBef>
                          <a:spcPts val="1245"/>
                        </a:spcBef>
                        <a:buFont typeface="Cambria"/>
                        <a:buAutoNum type="romanLcParenBoth" startAt="2"/>
                        <a:tabLst>
                          <a:tab pos="340995" algn="l"/>
                          <a:tab pos="34925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0"/>
                        </a:lnSpc>
                        <a:tabLst>
                          <a:tab pos="321310" algn="l"/>
                          <a:tab pos="546735" algn="l"/>
                          <a:tab pos="76327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0.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4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 marR="57785" indent="-21653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  <a:tab pos="12484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4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690">
                        <a:lnSpc>
                          <a:spcPct val="978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90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(berat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berat)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(berat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berat)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4480" marR="59055" indent="-216535">
                        <a:lnSpc>
                          <a:spcPct val="97700"/>
                        </a:lnSpc>
                        <a:spcBef>
                          <a:spcPts val="1245"/>
                        </a:spcBef>
                        <a:buAutoNum type="romanLcParenBoth" startAt="2"/>
                        <a:tabLst>
                          <a:tab pos="286385" algn="l"/>
                          <a:tab pos="125095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bayi,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654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7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8191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9944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81280" indent="-285115">
                        <a:lnSpc>
                          <a:spcPct val="97700"/>
                        </a:lnSpc>
                        <a:spcBef>
                          <a:spcPts val="12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(iv)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Campuran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42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susulan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8419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2807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susu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tepung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kanak-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kanak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6385" marR="59055" indent="-218440">
                        <a:lnSpc>
                          <a:spcPct val="97500"/>
                        </a:lnSpc>
                        <a:spcBef>
                          <a:spcPts val="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(iii)Komponen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(campuran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oligosakarida)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melebihi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0.8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5880">
                <a:tc row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0325">
                        <a:lnSpc>
                          <a:spcPct val="97800"/>
                        </a:lnSpc>
                        <a:spcBef>
                          <a:spcPts val="15"/>
                        </a:spcBef>
                        <a:tabLst>
                          <a:tab pos="100520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serat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diet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larut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4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mengawal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menggalakkan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pergerakan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biasa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  <a:tabLst>
                          <a:tab pos="472440" algn="l"/>
                          <a:tab pos="76200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Penambahan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8580" marR="59055">
                        <a:lnSpc>
                          <a:spcPct val="112300"/>
                        </a:lnSpc>
                        <a:spcBef>
                          <a:spcPts val="5"/>
                        </a:spcBef>
                        <a:tabLst>
                          <a:tab pos="122682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tidak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8580" marR="60325">
                        <a:lnSpc>
                          <a:spcPct val="111800"/>
                        </a:lnSpc>
                        <a:spcBef>
                          <a:spcPts val="10"/>
                        </a:spcBef>
                        <a:tabLst>
                          <a:tab pos="11639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marR="59690" indent="-273050">
                        <a:lnSpc>
                          <a:spcPct val="97000"/>
                        </a:lnSpc>
                        <a:spcBef>
                          <a:spcPts val="5"/>
                        </a:spcBef>
                        <a:buSzPct val="109090"/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40995" marR="59690" indent="-274320">
                        <a:lnSpc>
                          <a:spcPct val="96700"/>
                        </a:lnSpc>
                        <a:buSzPct val="109090"/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59690" indent="-273050">
                        <a:lnSpc>
                          <a:spcPct val="97000"/>
                        </a:lnSpc>
                        <a:buSzPct val="109090"/>
                        <a:buAutoNum type="romanLcParenBoth"/>
                        <a:tabLst>
                          <a:tab pos="340995" algn="l"/>
                          <a:tab pos="15208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4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Amaun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ts val="1490"/>
                        </a:lnSpc>
                        <a:spcBef>
                          <a:spcPts val="65"/>
                        </a:spcBef>
                        <a:tabLst>
                          <a:tab pos="668655" algn="l"/>
                          <a:tab pos="11639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perlu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116713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menjadikan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>
                        <a:lnSpc>
                          <a:spcPts val="1490"/>
                        </a:lnSpc>
                        <a:spcBef>
                          <a:spcPts val="70"/>
                        </a:spcBef>
                        <a:tabLst>
                          <a:tab pos="12420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berkesan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8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sehari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52" y="892809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73552" y="807467"/>
            <a:ext cx="438721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67385" algn="l"/>
                <a:tab pos="1715135" algn="l"/>
                <a:tab pos="2372995" algn="l"/>
                <a:tab pos="3242310" algn="l"/>
                <a:tab pos="3683000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selepas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i="1">
                <a:latin typeface="Cambria"/>
                <a:cs typeface="Cambria"/>
              </a:rPr>
              <a:t>(ea)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02536" y="1697477"/>
            <a:ext cx="346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“</a:t>
            </a:r>
            <a:r>
              <a:rPr dirty="0" sz="1200" spc="-10" i="1">
                <a:latin typeface="Cambria"/>
                <a:cs typeface="Cambria"/>
              </a:rPr>
              <a:t>(eb)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063370" y="1613657"/>
            <a:ext cx="3598545" cy="10953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6400"/>
              </a:lnSpc>
              <a:spcBef>
                <a:spcPts val="90"/>
              </a:spcBef>
            </a:pP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dijual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sebagai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campuran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kombinasi,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pernyataan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mengenai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peratusan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berat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isi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padu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sebenar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hendaklah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bersebelahan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ramuan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sebenar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itu—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064895" y="2952107"/>
            <a:ext cx="3594735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78790" marR="5080" indent="-466725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(i)</a:t>
            </a:r>
            <a:r>
              <a:rPr dirty="0" sz="1200" spc="46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sebenar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digunakan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pengilangan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itu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ditonjolkan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pada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melalui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gambar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grafik;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064895" y="4108819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531238" y="4023476"/>
            <a:ext cx="3129915" cy="1098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sebenar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digunakan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pengilangan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termasuk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nama</a:t>
            </a:r>
            <a:r>
              <a:rPr dirty="0" sz="1200" spc="2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tetapi</a:t>
            </a:r>
            <a:r>
              <a:rPr dirty="0" sz="1200" spc="2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penting</a:t>
            </a:r>
            <a:r>
              <a:rPr dirty="0" sz="1200" spc="23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untuk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menggambarkan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itu;”;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23976" y="5366370"/>
            <a:ext cx="483552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1645" marR="5080" indent="-449580">
              <a:lnSpc>
                <a:spcPct val="145800"/>
              </a:lnSpc>
              <a:spcBef>
                <a:spcPts val="100"/>
              </a:spcBef>
              <a:tabLst>
                <a:tab pos="461645" algn="l"/>
                <a:tab pos="1118235" algn="l"/>
                <a:tab pos="2228215" algn="l"/>
                <a:tab pos="3097530" algn="l"/>
                <a:tab pos="3474085" algn="l"/>
                <a:tab pos="4131310" algn="l"/>
              </a:tabLst>
            </a:pPr>
            <a:r>
              <a:rPr dirty="0" sz="1200" spc="-25">
                <a:latin typeface="Cambria"/>
                <a:cs typeface="Cambria"/>
              </a:rPr>
              <a:t>(v)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(</a:t>
            </a:r>
            <a:r>
              <a:rPr dirty="0" sz="1200" spc="-25" i="1">
                <a:latin typeface="Cambria"/>
                <a:cs typeface="Cambria"/>
              </a:rPr>
              <a:t>g</a:t>
            </a:r>
            <a:r>
              <a:rPr dirty="0" sz="1200" spc="-25">
                <a:latin typeface="Cambria"/>
                <a:cs typeface="Cambria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502536" y="6253336"/>
            <a:ext cx="2749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i="1">
                <a:latin typeface="Cambria"/>
                <a:cs typeface="Cambria"/>
              </a:rPr>
              <a:t>“(g)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074037" y="6253336"/>
            <a:ext cx="3194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74039" y="6704062"/>
            <a:ext cx="3586479" cy="16344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69900" marR="5080" indent="-457200">
              <a:lnSpc>
                <a:spcPct val="146500"/>
              </a:lnSpc>
              <a:spcBef>
                <a:spcPts val="105"/>
              </a:spcBef>
            </a:pPr>
            <a:r>
              <a:rPr dirty="0" sz="1200">
                <a:latin typeface="Cambria"/>
                <a:cs typeface="Cambria"/>
              </a:rPr>
              <a:t>(i)</a:t>
            </a:r>
            <a:r>
              <a:rPr dirty="0" sz="1200" spc="45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Sistem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Pernomboran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Antarabangsa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(INS)</a:t>
            </a:r>
            <a:r>
              <a:rPr dirty="0" sz="1200" spc="33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33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nombor</a:t>
            </a:r>
            <a:r>
              <a:rPr dirty="0" sz="1200" spc="33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335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makanan,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pernyataan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mengenai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kelas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fungsian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berkenaan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diikuti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nama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nombor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kurungan;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74039" y="8666205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31239" y="8580863"/>
            <a:ext cx="3129915" cy="1097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4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tanpa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Sistem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Pernomboran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Antarabangsa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(INS)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nombor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makanan,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hanya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suatu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pernyataan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mengenai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kelas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fungsian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nama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itu;”;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44132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0995" marR="59690" indent="-274320">
                        <a:lnSpc>
                          <a:spcPct val="97600"/>
                        </a:lnSpc>
                        <a:tabLst>
                          <a:tab pos="1016000" algn="l"/>
                          <a:tab pos="1437005" algn="l"/>
                          <a:tab pos="1520825" algn="l"/>
                          <a:tab pos="1611630" algn="l"/>
                        </a:tabLst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(iv)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Dekstrin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maltodekstrin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DHA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474980" algn="l"/>
                          <a:tab pos="831215" algn="l"/>
                          <a:tab pos="975360" algn="l"/>
                          <a:tab pos="122428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DHA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ARA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perkembangan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penglihatan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96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86233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Kombinasi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17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32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kcal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DHA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34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0960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32790" algn="l"/>
                          <a:tab pos="11639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487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D-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ribose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D-ribose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032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menggalakkan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pemulihan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semasa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selepas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aktiviti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fizikal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6032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5115" indent="-227329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4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pendietan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berformula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055" indent="-227329">
                        <a:lnSpc>
                          <a:spcPts val="1300"/>
                        </a:lnSpc>
                        <a:buAutoNum type="romanLcParenBoth" startAt="2"/>
                        <a:tabLst>
                          <a:tab pos="286385" algn="l"/>
                          <a:tab pos="1156335" algn="l"/>
                          <a:tab pos="12446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30"/>
                        </a:lnSpc>
                        <a:tabLst>
                          <a:tab pos="1247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685" marR="59690">
                        <a:lnSpc>
                          <a:spcPts val="1280"/>
                        </a:lnSpc>
                        <a:tabLst>
                          <a:tab pos="11995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“Tidak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melebihi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>
                        <a:lnSpc>
                          <a:spcPts val="12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hidangan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sehari”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9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 row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40995" indent="-274320">
                        <a:lnSpc>
                          <a:spcPts val="129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indent="-273050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0325" indent="-272415">
                        <a:lnSpc>
                          <a:spcPct val="97600"/>
                        </a:lnSpc>
                        <a:spcBef>
                          <a:spcPts val="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223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1.25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98170" algn="l"/>
                          <a:tab pos="1280160" algn="l"/>
                          <a:tab pos="1374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30"/>
                        </a:lnSpc>
                        <a:tabLst>
                          <a:tab pos="11811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selain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72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6515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56515" marR="60960">
                        <a:lnSpc>
                          <a:spcPct val="977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bentuk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sedia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diminum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59690" indent="-227329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  <a:tab pos="128143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ct val="9770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286385" algn="l"/>
                          <a:tab pos="668655" algn="l"/>
                          <a:tab pos="11296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Komponen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oligofruktosa/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fruktooligosakarida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(FOS))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melebihi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0.6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997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Isomaltulosa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743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008380" algn="l"/>
                          <a:tab pos="157543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dihidrolisis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lebih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76630" algn="l"/>
                          <a:tab pos="1006475" algn="l"/>
                          <a:tab pos="13741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perlahan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menjadi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glukosa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fruktosa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berbanding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sukrosa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50800" indent="-273050">
                        <a:lnSpc>
                          <a:spcPct val="978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8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tahan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lebih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berbanding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sukrosa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mbria"/>
                        <a:buAutoNum type="romanLcParenBoth" startAt="2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0960" indent="-272415">
                        <a:lnSpc>
                          <a:spcPts val="128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340995" algn="l"/>
                          <a:tab pos="15830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sumber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ts val="1280"/>
                        </a:lnSpc>
                        <a:tabLst>
                          <a:tab pos="1008380" algn="l"/>
                          <a:tab pos="1475105" algn="l"/>
                          <a:tab pos="15754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mengeluarkan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lebih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marR="6096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05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Penambahan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isomaltulosa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tidak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1639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283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32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1849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perlahan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berbanding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sukrosa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86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rintang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jagung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tinggi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amilosa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(HAMRS)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 marR="6096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691515" algn="l"/>
                          <a:tab pos="1522095" algn="l"/>
                          <a:tab pos="16122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HAMRS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5880" marR="61594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1017269" algn="l"/>
                          <a:tab pos="161163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merangsang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fungsi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 marR="6096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Tiada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 rowSpan="3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Lutein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marL="6667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Lutein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sebagai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pigmen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1594">
                        <a:lnSpc>
                          <a:spcPct val="976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makular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predominan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retina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berupaya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menapis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cahaya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biru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melindungi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mata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  <a:tabLst>
                          <a:tab pos="434340" algn="l"/>
                          <a:tab pos="76200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290"/>
                        </a:lnSpc>
                        <a:tabLst>
                          <a:tab pos="461645" algn="l"/>
                          <a:tab pos="76327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(3.7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tabLst>
                          <a:tab pos="598170" algn="l"/>
                          <a:tab pos="1374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2801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2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70"/>
                        </a:lnSpc>
                        <a:tabLst>
                          <a:tab pos="415925" algn="l"/>
                          <a:tab pos="76454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  <a:tabLst>
                          <a:tab pos="441959" algn="l"/>
                          <a:tab pos="76327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(30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598170" algn="l"/>
                          <a:tab pos="1280160" algn="l"/>
                          <a:tab pos="1374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5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susulan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75"/>
                        </a:lnSpc>
                        <a:tabLst>
                          <a:tab pos="415925" algn="l"/>
                          <a:tab pos="76454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290"/>
                        </a:lnSpc>
                        <a:tabLst>
                          <a:tab pos="441959" algn="l"/>
                          <a:tab pos="76327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(20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515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 spc="4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8580" marR="6032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susu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tepung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kanak-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kanak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86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Oligofruktosa/fruktooligosakarida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9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39725" indent="-273050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397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1594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1.25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598170" algn="l"/>
                          <a:tab pos="1280160" algn="l"/>
                          <a:tab pos="1374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8419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11811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selain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bayi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9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  <a:tabLst>
                          <a:tab pos="725170" algn="l"/>
                          <a:tab pos="15208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ct val="978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persekitaran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651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56515" marR="6096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7042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asas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sedia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diminum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5115" indent="-227329">
                        <a:lnSpc>
                          <a:spcPts val="1275"/>
                        </a:lnSpc>
                        <a:buAutoNum type="romanLcParenBoth"/>
                        <a:tabLst>
                          <a:tab pos="285115" algn="l"/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28143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ditentukan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rumusan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bayi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sahaja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5115" marR="59690" indent="-227329">
                        <a:lnSpc>
                          <a:spcPct val="97600"/>
                        </a:lnSpc>
                        <a:spcBef>
                          <a:spcPts val="1260"/>
                        </a:spcBef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Komponen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melebihi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0.6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Polidekstrosa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marR="60960" indent="-273050">
                        <a:lnSpc>
                          <a:spcPts val="1280"/>
                        </a:lnSpc>
                        <a:spcBef>
                          <a:spcPts val="55"/>
                        </a:spcBef>
                        <a:buAutoNum type="romanLcParenBoth"/>
                        <a:tabLst>
                          <a:tab pos="340995" algn="l"/>
                          <a:tab pos="15830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Polidekstrosa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725" marR="60325" indent="-273050">
                        <a:lnSpc>
                          <a:spcPct val="97800"/>
                        </a:lnSpc>
                        <a:spcBef>
                          <a:spcPts val="125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Polidekstrosa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meningkatkan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bifidobakteria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usus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090" indent="-272415">
                        <a:lnSpc>
                          <a:spcPts val="1270"/>
                        </a:lnSpc>
                        <a:buAutoNum type="romanLcParenBoth"/>
                        <a:tabLst>
                          <a:tab pos="339090" algn="l"/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Polidekstrosa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032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737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mikroflora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usus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baik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1594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511809" algn="l"/>
                          <a:tab pos="76327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1.25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Tiada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11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soya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soya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6096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609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pernyataaan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172085" marR="57785">
                        <a:lnSpc>
                          <a:spcPct val="97900"/>
                        </a:lnSpc>
                        <a:spcBef>
                          <a:spcPts val="1255"/>
                        </a:spcBef>
                        <a:tabLst>
                          <a:tab pos="1247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“Jumlah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disarankan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kesan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penurunan</a:t>
                      </a:r>
                      <a:r>
                        <a:rPr dirty="0" sz="1100" spc="4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kolesterol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darah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25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sehari”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80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 marL="67945" marR="6286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75310" algn="l"/>
                          <a:tab pos="1342390" algn="l"/>
                          <a:tab pos="1755139" algn="l"/>
                          <a:tab pos="2273300" algn="l"/>
                          <a:tab pos="304165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2230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membantu</a:t>
                      </a:r>
                      <a:r>
                        <a:rPr dirty="0" sz="1100" spc="4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mengurangkan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310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bentuk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“bebas”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286385" indent="-218440">
                        <a:lnSpc>
                          <a:spcPts val="1275"/>
                        </a:lnSpc>
                        <a:tabLst>
                          <a:tab pos="11868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Jenis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2725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01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2900" marR="59690">
                        <a:lnSpc>
                          <a:spcPct val="97700"/>
                        </a:lnSpc>
                        <a:spcBef>
                          <a:spcPts val="620"/>
                        </a:spcBef>
                        <a:tabLst>
                          <a:tab pos="915035" algn="l"/>
                          <a:tab pos="1167130" algn="l"/>
                          <a:tab pos="12712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“sterol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tumbuhan,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fitosterol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fitostanol,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sitosterol,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kampesterol,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i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berkaitan”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286385" marR="59055" indent="-228600">
                        <a:lnSpc>
                          <a:spcPct val="97700"/>
                        </a:lnSpc>
                        <a:spcBef>
                          <a:spcPts val="6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Jenis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18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342900" marR="59055">
                        <a:lnSpc>
                          <a:spcPts val="1280"/>
                        </a:lnSpc>
                        <a:spcBef>
                          <a:spcPts val="665"/>
                        </a:spcBef>
                        <a:tabLst>
                          <a:tab pos="1229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“ester</a:t>
                      </a:r>
                      <a:r>
                        <a:rPr dirty="0" sz="1100" spc="17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kampesterol,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ester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2900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beta-sitosterol”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03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 marR="59055" indent="-228600">
                        <a:lnSpc>
                          <a:spcPct val="97700"/>
                        </a:lnSpc>
                        <a:spcBef>
                          <a:spcPts val="565"/>
                        </a:spcBef>
                        <a:tabLst>
                          <a:tab pos="1186815" algn="l"/>
                          <a:tab pos="12725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(iii)Amaun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17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96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35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bentuk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“bebas”</a:t>
                      </a:r>
                      <a:r>
                        <a:rPr dirty="0" sz="1100" spc="8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ditambah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kepada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melebihi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sehari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86385" marR="59055" indent="-229235">
                        <a:lnSpc>
                          <a:spcPts val="1280"/>
                        </a:lnSpc>
                        <a:buAutoNum type="romanLcParenBoth" startAt="4"/>
                        <a:tabLst>
                          <a:tab pos="286385" algn="l"/>
                          <a:tab pos="11868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amaun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>
                        <a:lnSpc>
                          <a:spcPts val="1240"/>
                        </a:lnSpc>
                        <a:tabLst>
                          <a:tab pos="12725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7785">
                        <a:lnSpc>
                          <a:spcPct val="97700"/>
                        </a:lnSpc>
                        <a:spcBef>
                          <a:spcPts val="20"/>
                        </a:spcBef>
                        <a:tabLst>
                          <a:tab pos="13150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terkandung</a:t>
                      </a:r>
                      <a:r>
                        <a:rPr dirty="0" sz="1100" spc="4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 spc="4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dinyatakan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unit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metrik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bungkusan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jika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bungkusan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mengandungi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satu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bahagian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setiap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hidangan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sebagaimana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dinyatakan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85115" marR="59690" indent="-227329">
                        <a:lnSpc>
                          <a:spcPct val="97700"/>
                        </a:lnSpc>
                        <a:buAutoNum type="romanLcParenBoth" startAt="5"/>
                        <a:tabLst>
                          <a:tab pos="286385" algn="l"/>
                          <a:tab pos="111506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perkataan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“sterol</a:t>
                      </a:r>
                      <a:r>
                        <a:rPr dirty="0" sz="1100" spc="425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tumbuhan”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“stanol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43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2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dirty="0" sz="1100" spc="355">
                          <a:latin typeface="Cambria"/>
                          <a:cs typeface="Cambria"/>
                        </a:rPr>
                        <a:t> 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ct val="97800"/>
                        </a:lnSpc>
                        <a:spcBef>
                          <a:spcPts val="15"/>
                        </a:spcBef>
                        <a:tabLst>
                          <a:tab pos="11861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“ester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dirty="0" sz="1100" spc="370">
                          <a:latin typeface="Cambria"/>
                          <a:cs typeface="Cambria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boleh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digunakan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menyatakan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adanya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komponen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itu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85115" marR="58419" indent="-228600">
                        <a:lnSpc>
                          <a:spcPct val="97800"/>
                        </a:lnSpc>
                        <a:spcBef>
                          <a:spcPts val="5"/>
                        </a:spcBef>
                        <a:buAutoNum type="romanLcParenBoth" startAt="6"/>
                        <a:tabLst>
                          <a:tab pos="2863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dibuat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susu,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hasil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susu,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susu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kacang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soya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minuman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susu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soya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dinyatakan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86385" marR="59055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45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peraturan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82,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83,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357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358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8419" indent="-241300">
                        <a:lnSpc>
                          <a:spcPct val="97900"/>
                        </a:lnSpc>
                        <a:spcBef>
                          <a:spcPts val="1235"/>
                        </a:spcBef>
                        <a:buAutoNum type="romanLcParenBoth" startAt="7"/>
                        <a:tabLst>
                          <a:tab pos="286385" algn="l"/>
                          <a:tab pos="311785" algn="l"/>
                          <a:tab pos="708025" algn="l"/>
                          <a:tab pos="1125220" algn="l"/>
                          <a:tab pos="12477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ditulis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semua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pernyataan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berikut: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14984" marR="59055" indent="-228600">
                        <a:lnSpc>
                          <a:spcPct val="97800"/>
                        </a:lnSpc>
                        <a:tabLst>
                          <a:tab pos="916940" algn="l"/>
                          <a:tab pos="11233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(A)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“Tidak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 disyorkan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wanita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mengandung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menyusui,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kanak-kanak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kecil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bawah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umur</a:t>
                      </a:r>
                      <a:r>
                        <a:rPr dirty="0" sz="11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lima</a:t>
                      </a:r>
                      <a:r>
                        <a:rPr dirty="0" sz="11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tahun”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8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19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884" indent="-190500">
                        <a:lnSpc>
                          <a:spcPts val="1275"/>
                        </a:lnSpc>
                        <a:buSzPct val="90909"/>
                        <a:buAutoNum type="alphaUcParenBoth" startAt="2"/>
                        <a:tabLst>
                          <a:tab pos="476884" algn="l"/>
                          <a:tab pos="514984" algn="l"/>
                          <a:tab pos="12458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“Orang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905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mengambil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ubat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menurunkan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kolesterol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mendapatkan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nasihat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perubatan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sebelum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produk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ini”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71170" marR="58419" indent="-184785">
                        <a:lnSpc>
                          <a:spcPct val="97800"/>
                        </a:lnSpc>
                        <a:buSzPct val="90909"/>
                        <a:buAutoNum type="alphaUcParenBoth" startAt="3"/>
                        <a:tabLst>
                          <a:tab pos="514984" algn="l"/>
                          <a:tab pos="956944" algn="l"/>
                          <a:tab pos="1301750" algn="l"/>
                          <a:tab pos="13766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“Produk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ini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digunakan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sebagai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sebahagian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diet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seimbang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pelbagai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hendaklah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disertakan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pengambilan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buah-buahan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sayur-sayuran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9055">
                        <a:lnSpc>
                          <a:spcPct val="97700"/>
                        </a:lnSpc>
                        <a:tabLst>
                          <a:tab pos="12249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tetap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membantu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5588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84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984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untuk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276860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mengekalkan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paras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karotenoid”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(D)“Dengan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9055">
                        <a:lnSpc>
                          <a:spcPct val="97700"/>
                        </a:lnSpc>
                        <a:spcBef>
                          <a:spcPts val="10"/>
                        </a:spcBef>
                        <a:tabLst>
                          <a:tab pos="120269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tambahan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dirty="0" sz="1100" spc="38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“Dengan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tambahan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tumbuhan”</a:t>
                      </a:r>
                      <a:r>
                        <a:rPr dirty="0" sz="1100" spc="38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“Dengan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tambahan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tumbuhan” dalam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huruf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14984" marR="58419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10934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tidak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kurang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100" spc="-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poin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114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dihadam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perlahan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mengandungi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0960">
                        <a:lnSpc>
                          <a:spcPct val="97700"/>
                        </a:lnSpc>
                        <a:tabLst>
                          <a:tab pos="147510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boleh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dihadam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perlahan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(SDS)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dimakan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sebagai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sebahagian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biasa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mula-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mula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sekali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dimakan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pada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sesuatu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hari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menghasilkan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karbohidrat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berperingkat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sepanjang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pagi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Sekurang-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310" marR="60960">
                        <a:lnSpc>
                          <a:spcPct val="978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kurangnya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40%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3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ada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dihadam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perlahan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8580">
                        <a:lnSpc>
                          <a:spcPts val="1275"/>
                        </a:lnSpc>
                        <a:tabLst>
                          <a:tab pos="117030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hanya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8580" marR="5969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24650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dibenarkan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dihadam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secara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perlahan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semula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jadi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terhasil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berkanji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tabLst>
                          <a:tab pos="12185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karbohidrat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sedia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055">
                        <a:lnSpc>
                          <a:spcPct val="97700"/>
                        </a:lnSpc>
                        <a:tabLst>
                          <a:tab pos="77089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adanya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memberikan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sekurang-kurangnya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55%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84820" cy="1814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3120"/>
                <a:gridCol w="1943100"/>
                <a:gridCol w="1085214"/>
                <a:gridCol w="1600199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Akuan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ctr" marL="103505" marR="98425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diperlukan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Syarat-syarat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tabLst>
                          <a:tab pos="744855" algn="l"/>
                          <a:tab pos="12458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tenaga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8580" marR="59690">
                        <a:lnSpc>
                          <a:spcPct val="97800"/>
                        </a:lnSpc>
                        <a:spcBef>
                          <a:spcPts val="15"/>
                        </a:spcBef>
                        <a:tabLst>
                          <a:tab pos="721995" algn="l"/>
                          <a:tab pos="1120140" algn="l"/>
                          <a:tab pos="1218565" algn="l"/>
                          <a:tab pos="12376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sekurang-kurangnya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55%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daripada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karbohidrat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sedia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adanya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ialah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kanji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sedia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814700" y="2995396"/>
            <a:ext cx="4010660" cy="51625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algn="ctr" marR="24130">
              <a:lnSpc>
                <a:spcPct val="100000"/>
              </a:lnSpc>
              <a:spcBef>
                <a:spcPts val="710"/>
              </a:spcBef>
            </a:pPr>
            <a:r>
              <a:rPr dirty="0" sz="1100">
                <a:latin typeface="Cambria"/>
                <a:cs typeface="Cambria"/>
              </a:rPr>
              <a:t>DAFTAR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Cambria"/>
                <a:cs typeface="Cambria"/>
              </a:rPr>
              <a:t>V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100" spc="-10">
                <a:latin typeface="Cambria"/>
                <a:cs typeface="Cambria"/>
              </a:rPr>
              <a:t>SYARAT-SYARAT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AKUAN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BERKAITAN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NUTRIEN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YANG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DITAMBAH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826005" y="3830446"/>
          <a:ext cx="8028305" cy="2394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335"/>
                <a:gridCol w="1002664"/>
                <a:gridCol w="421004"/>
                <a:gridCol w="541654"/>
                <a:gridCol w="379729"/>
                <a:gridCol w="1725295"/>
                <a:gridCol w="422909"/>
                <a:gridCol w="709929"/>
                <a:gridCol w="572770"/>
              </a:tblGrid>
              <a:tr h="393065">
                <a:tc>
                  <a:txBody>
                    <a:bodyPr/>
                    <a:lstStyle/>
                    <a:p>
                      <a:pPr marL="38798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dibenarkan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Nutrien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840">
                <a:tc rowSpan="3">
                  <a:txBody>
                    <a:bodyPr/>
                    <a:lstStyle/>
                    <a:p>
                      <a:pPr algn="just" marL="67945" marR="59690">
                        <a:lnSpc>
                          <a:spcPct val="97600"/>
                        </a:lnSpc>
                        <a:spcBef>
                          <a:spcPts val="10"/>
                        </a:spcBef>
                        <a:tabLst>
                          <a:tab pos="13836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“diperkaya”,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“diperkuat”,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“diperteguh”,</a:t>
                      </a:r>
                      <a:r>
                        <a:rPr dirty="0" sz="1100" spc="2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“dipertingkat”</a:t>
                      </a:r>
                      <a:r>
                        <a:rPr dirty="0" sz="1100" spc="2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atau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apa-apa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perkataan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lain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mempunyai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makna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sama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mineral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667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Mencapai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tahap</a:t>
                      </a:r>
                      <a:r>
                        <a:rPr dirty="0" sz="1100" spc="1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204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“tinggi</a:t>
                      </a:r>
                      <a:r>
                        <a:rPr dirty="0" sz="1100" spc="204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Daftar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kepada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Jadual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Kelima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57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64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50990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Asid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amino,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nukleotida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asid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 indent="3048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24333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Mengisytiharkan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kuantiti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tertentu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ditambah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kepada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2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 marR="61594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Komponen</a:t>
                      </a:r>
                      <a:r>
                        <a:rPr dirty="0" sz="1100" spc="4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lain</a:t>
                      </a:r>
                      <a:r>
                        <a:rPr dirty="0" sz="1100" spc="4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fungsi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lain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dibenarkan)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Mencapai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tahap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fungsi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lain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Daftar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IV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kepada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Jadual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Kelima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0700">
                <a:tc>
                  <a:txBody>
                    <a:bodyPr/>
                    <a:lstStyle/>
                    <a:p>
                      <a:pPr marL="68580" marR="59055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4008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“mengandungi”,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“ditambah”,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“dengan”</a:t>
                      </a:r>
                      <a:r>
                        <a:rPr dirty="0" sz="1100" spc="1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atau</a:t>
                      </a:r>
                      <a:r>
                        <a:rPr dirty="0" sz="1100" spc="1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apa-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apa</a:t>
                      </a:r>
                      <a:r>
                        <a:rPr dirty="0" sz="11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perkataan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mineral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667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Mencapai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tahap</a:t>
                      </a:r>
                      <a:r>
                        <a:rPr dirty="0" sz="1100" spc="1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bagi</a:t>
                      </a:r>
                      <a:r>
                        <a:rPr dirty="0" sz="1100" spc="204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1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“sumber</a:t>
                      </a:r>
                      <a:r>
                        <a:rPr dirty="0" sz="1100" spc="18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bagi”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Daftar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kepada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Jadual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Kelima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9899395" y="6707836"/>
            <a:ext cx="1085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Cambria"/>
                <a:cs typeface="Cambria"/>
              </a:rPr>
              <a:t>”.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95016" y="892809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(vi)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52216" y="807467"/>
            <a:ext cx="440753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85165" algn="l"/>
                <a:tab pos="1751330" algn="l"/>
                <a:tab pos="2427605" algn="l"/>
                <a:tab pos="3315335" algn="l"/>
                <a:tab pos="370268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selepas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(g)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22350" y="1697477"/>
            <a:ext cx="356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“</a:t>
            </a:r>
            <a:r>
              <a:rPr dirty="0" sz="1200" spc="-10" i="1">
                <a:latin typeface="Cambria"/>
                <a:cs typeface="Cambria"/>
              </a:rPr>
              <a:t>(ga)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063370" y="1613657"/>
            <a:ext cx="3596640" cy="827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6200"/>
              </a:lnSpc>
              <a:spcBef>
                <a:spcPts val="95"/>
              </a:spcBef>
            </a:pP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lebih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satu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kelas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fungsian,</a:t>
            </a:r>
            <a:r>
              <a:rPr dirty="0" sz="1200" spc="2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pernyataan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mengenai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satu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kelas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fungsian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sahaja;”;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59161" y="2768851"/>
            <a:ext cx="5302885" cy="5300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5930" indent="-443230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2"/>
              <a:tabLst>
                <a:tab pos="455930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(2)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marL="469900" marR="5080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“(2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Walau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pun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perenggan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i="1">
                <a:latin typeface="Cambria"/>
                <a:cs typeface="Cambria"/>
              </a:rPr>
              <a:t>(g)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aditif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ialah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bahan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perisa,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hanya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kelas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fungsian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hendaklah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55930" indent="-443230">
              <a:lnSpc>
                <a:spcPct val="100000"/>
              </a:lnSpc>
              <a:buFont typeface="Cambria"/>
              <a:buAutoNum type="alphaLcParenBoth" startAt="3"/>
              <a:tabLst>
                <a:tab pos="455930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(4)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algn="just" marL="469900" marR="5080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“(4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maksud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perenggan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(1)(</a:t>
            </a:r>
            <a:r>
              <a:rPr dirty="0" sz="1200" i="1">
                <a:latin typeface="Cambria"/>
                <a:cs typeface="Cambria"/>
              </a:rPr>
              <a:t>j</a:t>
            </a:r>
            <a:r>
              <a:rPr dirty="0" sz="1200">
                <a:latin typeface="Cambria"/>
                <a:cs typeface="Cambria"/>
              </a:rPr>
              <a:t>),</a:t>
            </a:r>
            <a:r>
              <a:rPr dirty="0" sz="1200" spc="3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“negeri</a:t>
            </a:r>
            <a:r>
              <a:rPr dirty="0" sz="1200" spc="3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dari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mana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berasal”</a:t>
            </a:r>
            <a:r>
              <a:rPr dirty="0" sz="1200" spc="25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ertinya</a:t>
            </a:r>
            <a:r>
              <a:rPr dirty="0" sz="1200" spc="254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negara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mana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dihasilkan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kali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terakhir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menjalani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perawatan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proses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menyebabkan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berlakunya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perubahan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ketara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sifatnya.”;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55930" indent="-443230">
              <a:lnSpc>
                <a:spcPct val="100000"/>
              </a:lnSpc>
              <a:buFont typeface="Cambria"/>
              <a:buAutoNum type="alphaLcParenBoth" startAt="4"/>
              <a:tabLst>
                <a:tab pos="455930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(6)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4"/>
            </a:pPr>
            <a:endParaRPr sz="1200">
              <a:latin typeface="Cambria"/>
              <a:cs typeface="Cambria"/>
            </a:endParaRPr>
          </a:p>
          <a:p>
            <a:pPr marL="698500">
              <a:lnSpc>
                <a:spcPct val="100000"/>
              </a:lnSpc>
              <a:spcBef>
                <a:spcPts val="5"/>
              </a:spcBef>
            </a:pPr>
            <a:r>
              <a:rPr dirty="0" sz="1200" i="1">
                <a:latin typeface="Cambria"/>
                <a:cs typeface="Cambria"/>
              </a:rPr>
              <a:t>“</a:t>
            </a:r>
            <a:r>
              <a:rPr dirty="0" sz="1200">
                <a:latin typeface="Cambria"/>
                <a:cs typeface="Cambria"/>
              </a:rPr>
              <a:t>(6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maksud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(1)</a:t>
            </a:r>
            <a:r>
              <a:rPr dirty="0" sz="1200" spc="-10" i="1">
                <a:latin typeface="Cambria"/>
                <a:cs typeface="Cambria"/>
              </a:rPr>
              <a:t>(eb)</a:t>
            </a:r>
            <a:r>
              <a:rPr dirty="0" sz="1200" spc="-1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lvl="1" marL="1612900" indent="-457200">
              <a:lnSpc>
                <a:spcPct val="1000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 spc="-10">
                <a:latin typeface="Cambria"/>
                <a:cs typeface="Cambria"/>
              </a:rPr>
              <a:t>pernyataan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dikehendaki—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2" marL="2076450" marR="8890" indent="-463550">
              <a:lnSpc>
                <a:spcPct val="146700"/>
              </a:lnSpc>
              <a:buAutoNum type="romanLcParenBoth"/>
              <a:tabLst>
                <a:tab pos="2076450" algn="l"/>
              </a:tabLst>
            </a:pP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kuantiti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dikehendaki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untuk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oleh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ini;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59749" y="8397988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416949" y="8312639"/>
            <a:ext cx="324294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berat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tos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dikehendaki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untuk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oleh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ini;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959749" y="9201391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400186" y="9116048"/>
            <a:ext cx="3259454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09" marR="5080" indent="-17145">
              <a:lnSpc>
                <a:spcPct val="146700"/>
              </a:lnSpc>
              <a:spcBef>
                <a:spcPts val="100"/>
              </a:spcBef>
              <a:tabLst>
                <a:tab pos="393065" algn="l"/>
                <a:tab pos="1043940" algn="l"/>
                <a:tab pos="1364615" algn="l"/>
                <a:tab pos="2190750" algn="l"/>
                <a:tab pos="2734310" algn="l"/>
              </a:tabLst>
            </a:pPr>
            <a:r>
              <a:rPr dirty="0" sz="1200" spc="-20">
                <a:latin typeface="Cambria"/>
                <a:cs typeface="Cambria"/>
              </a:rPr>
              <a:t>jika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ramuan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itu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digunakan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kuantiti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sedikit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sebagai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perisa.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39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8028305" cy="105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590"/>
                <a:gridCol w="847724"/>
                <a:gridCol w="541019"/>
                <a:gridCol w="1173480"/>
                <a:gridCol w="445135"/>
                <a:gridCol w="725804"/>
                <a:gridCol w="1708785"/>
                <a:gridCol w="427355"/>
                <a:gridCol w="716915"/>
                <a:gridCol w="575945"/>
              </a:tblGrid>
              <a:tr h="394335">
                <a:tc gridSpan="3">
                  <a:txBody>
                    <a:bodyPr/>
                    <a:lstStyle/>
                    <a:p>
                      <a:pPr marL="38798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Akuan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dibenarkan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Nutrien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Syarat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tabLst>
                          <a:tab pos="36131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lain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mempunyai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makna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  <a:tabLst>
                          <a:tab pos="64262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Asid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amino,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1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asid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1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lemak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1210"/>
                        </a:lnSpc>
                        <a:tabLst>
                          <a:tab pos="115379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Mengisytiharkan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jumlah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yang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ditambah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kepada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algn="ctr" marR="8255">
                        <a:lnSpc>
                          <a:spcPts val="11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sama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  <a:tabLst>
                          <a:tab pos="45212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nukleotida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dan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1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komponen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kuantiti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tertentu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makanan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makanan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lain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/>
          <p:nvPr/>
        </p:nvSpPr>
        <p:spPr>
          <a:xfrm>
            <a:off x="3697349" y="9987788"/>
            <a:ext cx="16891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spc="-25">
                <a:latin typeface="Calibri"/>
                <a:cs typeface="Calibri"/>
              </a:rPr>
              <a:t>41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0" y="436879"/>
            <a:ext cx="5758180" cy="227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Jadual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Kedua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Belas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6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Jadual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Kedua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Belas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6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DAFTAR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2" marL="1383665" marR="7620" indent="-457200">
              <a:lnSpc>
                <a:spcPct val="146700"/>
              </a:lnSpc>
              <a:buAutoNum type="romanLcParenBoth"/>
              <a:tabLst>
                <a:tab pos="1383665" algn="l"/>
                <a:tab pos="2063114" algn="l"/>
                <a:tab pos="3193415" algn="l"/>
                <a:tab pos="4085590" algn="l"/>
                <a:tab pos="4370705" algn="l"/>
                <a:tab pos="505142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Cambria"/>
                <a:cs typeface="Cambria"/>
              </a:rPr>
              <a:t>5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273554" y="2952113"/>
            <a:ext cx="2425700" cy="8305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b="1">
                <a:latin typeface="Cambria"/>
                <a:cs typeface="Cambria"/>
              </a:rPr>
              <a:t>“Komponen</a:t>
            </a:r>
            <a:r>
              <a:rPr dirty="0" sz="1200" spc="-50" b="1">
                <a:latin typeface="Cambria"/>
                <a:cs typeface="Cambria"/>
              </a:rPr>
              <a:t> </a:t>
            </a:r>
            <a:r>
              <a:rPr dirty="0" sz="1200" b="1">
                <a:latin typeface="Cambria"/>
                <a:cs typeface="Cambria"/>
              </a:rPr>
              <a:t>makanan</a:t>
            </a:r>
            <a:r>
              <a:rPr dirty="0" sz="1200" spc="-45" b="1">
                <a:latin typeface="Cambria"/>
                <a:cs typeface="Cambria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lain</a:t>
            </a:r>
            <a:endParaRPr sz="12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670"/>
              </a:spcBef>
            </a:pPr>
            <a:r>
              <a:rPr dirty="0" sz="1200" spc="-10" b="1">
                <a:latin typeface="Cambria"/>
                <a:cs typeface="Cambria"/>
              </a:rPr>
              <a:t>D-ribosa</a:t>
            </a:r>
            <a:endParaRPr sz="12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675"/>
              </a:spcBef>
              <a:tabLst>
                <a:tab pos="1004569" algn="l"/>
              </a:tabLst>
            </a:pPr>
            <a:r>
              <a:rPr dirty="0" sz="1200" spc="-10" b="1">
                <a:latin typeface="Cambria"/>
                <a:cs typeface="Cambria"/>
              </a:rPr>
              <a:t>Calcium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Cambria"/>
                <a:cs typeface="Cambria"/>
              </a:rPr>
              <a:t>3-</a:t>
            </a:r>
            <a:r>
              <a:rPr dirty="0" sz="1200" spc="-10" b="1">
                <a:latin typeface="Cambria"/>
                <a:cs typeface="Cambria"/>
              </a:rPr>
              <a:t>hydroxy-3-methyl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875429" y="3573902"/>
            <a:ext cx="1786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9150" algn="l"/>
              </a:tabLst>
            </a:pPr>
            <a:r>
              <a:rPr dirty="0" sz="1200" spc="-10" b="1">
                <a:latin typeface="Cambria"/>
                <a:cs typeface="Cambria"/>
              </a:rPr>
              <a:t>butyrate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monohydrate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02532" y="3755259"/>
            <a:ext cx="4160520" cy="538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46700"/>
              </a:lnSpc>
              <a:spcBef>
                <a:spcPts val="100"/>
              </a:spcBef>
              <a:tabLst>
                <a:tab pos="1941830" algn="l"/>
                <a:tab pos="3681729" algn="l"/>
              </a:tabLst>
            </a:pPr>
            <a:r>
              <a:rPr dirty="0" sz="1200" spc="-10" b="1">
                <a:latin typeface="Cambria"/>
                <a:cs typeface="Cambria"/>
              </a:rPr>
              <a:t>(CaHMB)/hydroxy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methylbutyrate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(HMB)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(hanya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dibenarkan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dalam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makanan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pendietan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berformula)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mbria"/>
                <a:cs typeface="Cambria"/>
              </a:rPr>
              <a:t>Epigallocatechin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mbria"/>
                <a:cs typeface="Cambria"/>
              </a:rPr>
              <a:t>gallate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(EGCG)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ct val="146600"/>
              </a:lnSpc>
              <a:tabLst>
                <a:tab pos="499745" algn="l"/>
                <a:tab pos="709930" algn="l"/>
                <a:tab pos="1028065" algn="l"/>
                <a:tab pos="1283970" algn="l"/>
                <a:tab pos="1306830" algn="l"/>
                <a:tab pos="1697989" algn="l"/>
                <a:tab pos="1979930" algn="l"/>
                <a:tab pos="2051685" algn="l"/>
                <a:tab pos="2396490" algn="l"/>
                <a:tab pos="2696845" algn="l"/>
                <a:tab pos="2760345" algn="l"/>
                <a:tab pos="2870200" algn="l"/>
                <a:tab pos="3184525" algn="l"/>
                <a:tab pos="3304540" algn="l"/>
                <a:tab pos="3511550" algn="l"/>
                <a:tab pos="3755390" algn="l"/>
                <a:tab pos="3836035" algn="l"/>
              </a:tabLst>
            </a:pPr>
            <a:r>
              <a:rPr dirty="0" sz="1200" spc="-10" b="1">
                <a:latin typeface="Cambria"/>
                <a:cs typeface="Cambria"/>
              </a:rPr>
              <a:t>Isomaltulosa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(kecuali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dalam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rumusan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bayi)</a:t>
            </a:r>
            <a:r>
              <a:rPr dirty="0" sz="1200" spc="50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Laktotripeptida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(yang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terdiri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daripada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L-</a:t>
            </a:r>
            <a:r>
              <a:rPr dirty="0" sz="1200" spc="-10" b="1">
                <a:latin typeface="Cambria"/>
                <a:cs typeface="Cambria"/>
              </a:rPr>
              <a:t>valina-L-prolina-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L-</a:t>
            </a:r>
            <a:r>
              <a:rPr dirty="0" sz="1200" b="1">
                <a:latin typeface="Cambria"/>
                <a:cs typeface="Cambria"/>
              </a:rPr>
              <a:t>prolina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(VPP)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L-isoleusina-L-prolina-L-</a:t>
            </a:r>
            <a:r>
              <a:rPr dirty="0" sz="1200" b="1">
                <a:latin typeface="Cambria"/>
                <a:cs typeface="Cambria"/>
              </a:rPr>
              <a:t>prolina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(IPP)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kadar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 b="1">
                <a:latin typeface="Cambria"/>
                <a:cs typeface="Cambria"/>
              </a:rPr>
              <a:t>VPP:IPP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 b="1">
                <a:latin typeface="Cambria"/>
                <a:cs typeface="Cambria"/>
              </a:rPr>
              <a:t>antara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0.56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hingga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0" b="1">
                <a:latin typeface="Cambria"/>
                <a:cs typeface="Cambria"/>
              </a:rPr>
              <a:t>1.77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(tambahan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hanya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dibenarkan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0" b="1">
                <a:latin typeface="Cambria"/>
                <a:cs typeface="Cambria"/>
              </a:rPr>
              <a:t>bagi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5" b="1">
                <a:latin typeface="Cambria"/>
                <a:cs typeface="Cambria"/>
              </a:rPr>
              <a:t>jus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 b="1">
                <a:latin typeface="Cambria"/>
                <a:cs typeface="Cambria"/>
              </a:rPr>
              <a:t>buah,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jus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sayur-</a:t>
            </a:r>
            <a:r>
              <a:rPr dirty="0" sz="1200" b="1">
                <a:latin typeface="Cambria"/>
                <a:cs typeface="Cambria"/>
              </a:rPr>
              <a:t>sayuran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dan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produk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susu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kecuali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bagi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rumusan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bayi,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rumusan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susulan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Cambria"/>
                <a:cs typeface="Cambria"/>
              </a:rPr>
              <a:t>dan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susu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 b="1">
                <a:latin typeface="Cambria"/>
                <a:cs typeface="Cambria"/>
              </a:rPr>
              <a:t>tepung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rumusan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bagi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kanak-kanak))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1089660" algn="l"/>
                <a:tab pos="1768475" algn="l"/>
                <a:tab pos="3077210" algn="l"/>
                <a:tab pos="3603625" algn="l"/>
              </a:tabLst>
            </a:pPr>
            <a:r>
              <a:rPr dirty="0" sz="1200" spc="-10" b="1">
                <a:latin typeface="Cambria"/>
                <a:cs typeface="Cambria"/>
              </a:rPr>
              <a:t>Campuran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mengandungi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Cambria"/>
                <a:cs typeface="Cambria"/>
              </a:rPr>
              <a:t>50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peratus</a:t>
            </a:r>
            <a:endParaRPr sz="1200">
              <a:latin typeface="Cambria"/>
              <a:cs typeface="Cambria"/>
            </a:endParaRPr>
          </a:p>
          <a:p>
            <a:pPr algn="just" marL="12700" marR="7620">
              <a:lnSpc>
                <a:spcPct val="146200"/>
              </a:lnSpc>
              <a:spcBef>
                <a:spcPts val="10"/>
              </a:spcBef>
            </a:pPr>
            <a:r>
              <a:rPr dirty="0" sz="1200" b="1">
                <a:latin typeface="Cambria"/>
                <a:cs typeface="Cambria"/>
              </a:rPr>
              <a:t>(berat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bagi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setiap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berat)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galactooligosaccharide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(GOS)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dan</a:t>
            </a:r>
            <a:r>
              <a:rPr dirty="0" sz="1200" spc="365">
                <a:latin typeface="Times New Roman"/>
                <a:cs typeface="Times New Roman"/>
              </a:rPr>
              <a:t>   </a:t>
            </a:r>
            <a:r>
              <a:rPr dirty="0" sz="1200" b="1">
                <a:latin typeface="Cambria"/>
                <a:cs typeface="Cambria"/>
              </a:rPr>
              <a:t>50</a:t>
            </a:r>
            <a:r>
              <a:rPr dirty="0" sz="1200" spc="365">
                <a:latin typeface="Times New Roman"/>
                <a:cs typeface="Times New Roman"/>
              </a:rPr>
              <a:t>   </a:t>
            </a:r>
            <a:r>
              <a:rPr dirty="0" sz="1200" b="1">
                <a:latin typeface="Cambria"/>
                <a:cs typeface="Cambria"/>
              </a:rPr>
              <a:t>peratus</a:t>
            </a:r>
            <a:r>
              <a:rPr dirty="0" sz="1200" spc="360">
                <a:latin typeface="Times New Roman"/>
                <a:cs typeface="Times New Roman"/>
              </a:rPr>
              <a:t>   </a:t>
            </a:r>
            <a:r>
              <a:rPr dirty="0" sz="1200" b="1">
                <a:latin typeface="Cambria"/>
                <a:cs typeface="Cambria"/>
              </a:rPr>
              <a:t>(berat</a:t>
            </a:r>
            <a:r>
              <a:rPr dirty="0" sz="1200" spc="365">
                <a:latin typeface="Times New Roman"/>
                <a:cs typeface="Times New Roman"/>
              </a:rPr>
              <a:t>   </a:t>
            </a:r>
            <a:r>
              <a:rPr dirty="0" sz="1200" b="1">
                <a:latin typeface="Cambria"/>
                <a:cs typeface="Cambria"/>
              </a:rPr>
              <a:t>bagi</a:t>
            </a:r>
            <a:r>
              <a:rPr dirty="0" sz="1200" spc="365">
                <a:latin typeface="Times New Roman"/>
                <a:cs typeface="Times New Roman"/>
              </a:rPr>
              <a:t>   </a:t>
            </a:r>
            <a:r>
              <a:rPr dirty="0" sz="1200" b="1">
                <a:latin typeface="Cambria"/>
                <a:cs typeface="Cambria"/>
              </a:rPr>
              <a:t>setiap</a:t>
            </a:r>
            <a:r>
              <a:rPr dirty="0" sz="1200" spc="365">
                <a:latin typeface="Times New Roman"/>
                <a:cs typeface="Times New Roman"/>
              </a:rPr>
              <a:t>   </a:t>
            </a:r>
            <a:r>
              <a:rPr dirty="0" sz="1200" spc="-10" b="1">
                <a:latin typeface="Cambria"/>
                <a:cs typeface="Cambria"/>
              </a:rPr>
              <a:t>berat)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polydextrose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(PDX)</a:t>
            </a:r>
            <a:endParaRPr sz="12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675"/>
              </a:spcBef>
            </a:pPr>
            <a:r>
              <a:rPr dirty="0" sz="1200" b="1">
                <a:latin typeface="Cambria"/>
                <a:cs typeface="Cambria"/>
              </a:rPr>
              <a:t>Asid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sialik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(daripada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susu)</a:t>
            </a:r>
            <a:endParaRPr sz="1200">
              <a:latin typeface="Cambria"/>
              <a:cs typeface="Cambria"/>
            </a:endParaRPr>
          </a:p>
          <a:p>
            <a:pPr algn="just" marL="12700" marR="8255">
              <a:lnSpc>
                <a:spcPct val="146700"/>
              </a:lnSpc>
            </a:pPr>
            <a:r>
              <a:rPr dirty="0" sz="1200" b="1">
                <a:latin typeface="Cambria"/>
                <a:cs typeface="Cambria"/>
              </a:rPr>
              <a:t>Sterol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tumbuhan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atau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stanol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tumbuhan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atau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fitosterol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fitostanol</a:t>
            </a:r>
            <a:r>
              <a:rPr dirty="0" sz="1200" spc="310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(mengandungi</a:t>
            </a:r>
            <a:r>
              <a:rPr dirty="0" sz="1200" spc="31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pada</a:t>
            </a:r>
            <a:r>
              <a:rPr dirty="0" sz="1200" spc="320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sebahagian</a:t>
            </a:r>
            <a:r>
              <a:rPr dirty="0" sz="1200" spc="310">
                <a:latin typeface="Times New Roman"/>
                <a:cs typeface="Times New Roman"/>
              </a:rPr>
              <a:t>  </a:t>
            </a:r>
            <a:r>
              <a:rPr dirty="0" sz="1200" spc="-10" b="1">
                <a:latin typeface="Cambria"/>
                <a:cs typeface="Cambria"/>
              </a:rPr>
              <a:t>besarnya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sitosterol,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kampesterol,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stigmasterol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stanol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tumbuhan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lain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yang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berkaitan)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42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2502532" y="436879"/>
            <a:ext cx="4159250" cy="1469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algn="just" marL="12700" marR="5080">
              <a:lnSpc>
                <a:spcPct val="146700"/>
              </a:lnSpc>
            </a:pPr>
            <a:r>
              <a:rPr dirty="0" sz="1200" b="1">
                <a:latin typeface="Cambria"/>
                <a:cs typeface="Cambria"/>
              </a:rPr>
              <a:t>Ester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sterol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tumbuhan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(mengandungi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pada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sebahagian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besarnya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ester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kampesterol,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ester</a:t>
            </a:r>
            <a:r>
              <a:rPr dirty="0" sz="1200" spc="22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stigmasterol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 spc="-25" b="1">
                <a:latin typeface="Cambria"/>
                <a:cs typeface="Cambria"/>
              </a:rPr>
              <a:t>dan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ester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beta-sitosterol)</a:t>
            </a:r>
            <a:endParaRPr sz="12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10" b="1">
                <a:latin typeface="Cambria"/>
                <a:cs typeface="Cambria"/>
              </a:rPr>
              <a:t>Protein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soya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02535" y="1878834"/>
            <a:ext cx="3249295" cy="163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984885" algn="l"/>
                <a:tab pos="1727835" algn="l"/>
                <a:tab pos="2799080" algn="l"/>
              </a:tabLst>
            </a:pPr>
            <a:r>
              <a:rPr dirty="0" sz="1200" spc="-10" b="1">
                <a:latin typeface="Cambria"/>
                <a:cs typeface="Cambria"/>
              </a:rPr>
              <a:t>Sucromalt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(hanya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dibenarkan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dalam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pendietan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berformula)</a:t>
            </a:r>
            <a:endParaRPr sz="1200">
              <a:latin typeface="Cambria"/>
              <a:cs typeface="Cambria"/>
            </a:endParaRPr>
          </a:p>
          <a:p>
            <a:pPr marL="12700" marR="1497330">
              <a:lnSpc>
                <a:spcPct val="146700"/>
              </a:lnSpc>
            </a:pPr>
            <a:r>
              <a:rPr dirty="0" sz="1200" b="1">
                <a:latin typeface="Cambria"/>
                <a:cs typeface="Cambria"/>
              </a:rPr>
              <a:t>Beta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glukan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daripada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yis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Bovin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laktoferin</a:t>
            </a:r>
            <a:endParaRPr sz="1200">
              <a:latin typeface="Cambria"/>
              <a:cs typeface="Cambria"/>
            </a:endParaRPr>
          </a:p>
          <a:p>
            <a:pPr marL="12700" marR="257175">
              <a:lnSpc>
                <a:spcPct val="146700"/>
              </a:lnSpc>
            </a:pPr>
            <a:r>
              <a:rPr dirty="0" sz="1200" b="1">
                <a:latin typeface="Cambria"/>
                <a:cs typeface="Cambria"/>
              </a:rPr>
              <a:t>Kanji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yang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dihadam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secara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perlahan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(SDS)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Serabut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diet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980735" y="1964177"/>
            <a:ext cx="6794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mbria"/>
                <a:cs typeface="Cambria"/>
              </a:rPr>
              <a:t>makanan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063367" y="3755263"/>
            <a:ext cx="3597275" cy="13665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>
                <a:latin typeface="Cambria"/>
                <a:cs typeface="Cambria"/>
              </a:rPr>
              <a:t>Gam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akasia/gam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arabik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(hanya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daripada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Acacia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senegal</a:t>
            </a:r>
            <a:endParaRPr sz="1200">
              <a:latin typeface="Cambria"/>
              <a:cs typeface="Cambria"/>
            </a:endParaRPr>
          </a:p>
          <a:p>
            <a:pPr marL="12700" marR="1782445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Acacia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seyal</a:t>
            </a:r>
            <a:r>
              <a:rPr dirty="0" sz="1200" spc="-10">
                <a:latin typeface="Cambria"/>
                <a:cs typeface="Cambria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Galaktooligosakarida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(GOS)</a:t>
            </a:r>
            <a:endParaRPr sz="1200">
              <a:latin typeface="Cambria"/>
              <a:cs typeface="Cambria"/>
            </a:endParaRPr>
          </a:p>
          <a:p>
            <a:pPr marL="12700" marR="6350">
              <a:lnSpc>
                <a:spcPct val="146700"/>
              </a:lnSpc>
              <a:tabLst>
                <a:tab pos="588645" algn="l"/>
                <a:tab pos="1520190" algn="l"/>
                <a:tab pos="2106930" algn="l"/>
                <a:tab pos="2874645" algn="l"/>
                <a:tab pos="3338829" algn="l"/>
              </a:tabLst>
            </a:pPr>
            <a:r>
              <a:rPr dirty="0" sz="1200">
                <a:latin typeface="Cambria"/>
                <a:cs typeface="Cambria"/>
              </a:rPr>
              <a:t>Kanji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rintang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jagung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tinggi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amilosa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(HAMRS)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(tidak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dibenarkan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rumusan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bayi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063367" y="5096635"/>
            <a:ext cx="2576195" cy="2170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81760">
              <a:lnSpc>
                <a:spcPct val="1467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rumusan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susulan)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Inulin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170"/>
              </a:spcBef>
              <a:tabLst>
                <a:tab pos="821055" algn="l"/>
                <a:tab pos="2251075" algn="l"/>
              </a:tabLst>
            </a:pPr>
            <a:r>
              <a:rPr dirty="0" sz="1200">
                <a:latin typeface="Cambria"/>
                <a:cs typeface="Cambria"/>
              </a:rPr>
              <a:t>Beta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glukan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daripada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serat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larut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oat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Beta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glukan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daripada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barli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Oligofruktosa/fruktooligosakarida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Campuran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oligofruktosa-inulin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rantai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pendek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inulin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(oligofruktosa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560705" algn="l"/>
                <a:tab pos="1236980" algn="l"/>
                <a:tab pos="1773555" algn="l"/>
                <a:tab pos="2370455" algn="l"/>
              </a:tabLst>
            </a:pPr>
            <a:r>
              <a:rPr dirty="0" sz="1200" spc="-10">
                <a:latin typeface="Cambria"/>
                <a:cs typeface="Cambria"/>
              </a:rPr>
              <a:t>rantai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panjang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inulin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(inulin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DP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97043" y="6436226"/>
            <a:ext cx="963930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6355">
              <a:lnSpc>
                <a:spcPct val="1467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DP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3-9)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marL="80645">
              <a:lnSpc>
                <a:spcPct val="100000"/>
              </a:lnSpc>
              <a:spcBef>
                <a:spcPts val="675"/>
              </a:spcBef>
              <a:tabLst>
                <a:tab pos="548640" algn="l"/>
              </a:tabLst>
            </a:pPr>
            <a:r>
              <a:rPr dirty="0" sz="1200" spc="-20">
                <a:latin typeface="Cambria"/>
                <a:cs typeface="Cambria"/>
              </a:rPr>
              <a:t>&gt;10)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dalam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063359" y="7242799"/>
            <a:ext cx="3598545" cy="189992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200" spc="-10">
                <a:latin typeface="Cambria"/>
                <a:cs typeface="Cambria"/>
              </a:rPr>
              <a:t>nisbah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50:50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±10%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100"/>
              </a:spcBef>
              <a:tabLst>
                <a:tab pos="545465" algn="l"/>
                <a:tab pos="574040" algn="l"/>
                <a:tab pos="948690" algn="l"/>
                <a:tab pos="1007110" algn="l"/>
                <a:tab pos="1469390" algn="l"/>
                <a:tab pos="1555115" algn="l"/>
                <a:tab pos="1628775" algn="l"/>
                <a:tab pos="2002789" algn="l"/>
                <a:tab pos="2117090" algn="l"/>
                <a:tab pos="2272030" algn="l"/>
                <a:tab pos="2718435" algn="l"/>
                <a:tab pos="3004820" algn="l"/>
                <a:tab pos="3088005" algn="l"/>
              </a:tabLst>
            </a:pPr>
            <a:r>
              <a:rPr dirty="0" sz="1200" spc="-10">
                <a:latin typeface="Cambria"/>
                <a:cs typeface="Cambria"/>
              </a:rPr>
              <a:t>Campuran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oligosakarida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90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(berat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0">
                <a:latin typeface="Cambria"/>
                <a:cs typeface="Cambria"/>
              </a:rPr>
              <a:t>bagi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>
                <a:latin typeface="Cambria"/>
                <a:cs typeface="Cambria"/>
              </a:rPr>
              <a:t>setiap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>
                <a:latin typeface="Cambria"/>
                <a:cs typeface="Cambria"/>
              </a:rPr>
              <a:t>berat)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>
                <a:latin typeface="Cambria"/>
                <a:cs typeface="Cambria"/>
              </a:rPr>
              <a:t>oligogalaktosil-laktosa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(galaktooligosakarida</a:t>
            </a:r>
            <a:r>
              <a:rPr dirty="0" sz="1200">
                <a:latin typeface="Times New Roman"/>
                <a:cs typeface="Times New Roman"/>
              </a:rPr>
              <a:t>			</a:t>
            </a:r>
            <a:r>
              <a:rPr dirty="0" sz="1200" spc="-10">
                <a:latin typeface="Cambria"/>
                <a:cs typeface="Cambria"/>
              </a:rPr>
              <a:t>(GOS))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5">
                <a:latin typeface="Cambria"/>
                <a:cs typeface="Cambria"/>
              </a:rPr>
              <a:t>dan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10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>
                <a:latin typeface="Cambria"/>
                <a:cs typeface="Cambria"/>
              </a:rPr>
              <a:t>peratus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(berat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bagi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setiap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berat)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oligofruktosil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sakarosa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(rantai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panjang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fruktooligosakarida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(lcFOS)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Polidekstrosa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42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3063367" y="436879"/>
            <a:ext cx="3598545" cy="1200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algn="just" marL="12700" marR="5080">
              <a:lnSpc>
                <a:spcPct val="146700"/>
              </a:lnSpc>
              <a:tabLst>
                <a:tab pos="1104900" algn="l"/>
                <a:tab pos="3107690" algn="l"/>
              </a:tabLst>
            </a:pPr>
            <a:r>
              <a:rPr dirty="0" sz="1200" spc="-10">
                <a:latin typeface="Cambria"/>
                <a:cs typeface="Cambria"/>
              </a:rPr>
              <a:t>Dekstrin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rintang/maltodekstrin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rintang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(tidak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dibenarkan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rumusan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bayi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rumusan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susulan)”;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51" y="1964177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73551" y="1964177"/>
            <a:ext cx="21215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6;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9149" y="2500628"/>
            <a:ext cx="5001260" cy="18821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2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memotong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DAFTAR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daftar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200">
              <a:latin typeface="Cambria"/>
              <a:cs typeface="Cambria"/>
            </a:endParaRPr>
          </a:p>
          <a:p>
            <a:pPr algn="ctr" marL="755650">
              <a:lnSpc>
                <a:spcPts val="1420"/>
              </a:lnSpc>
            </a:pPr>
            <a:r>
              <a:rPr dirty="0" sz="1200" spc="-10">
                <a:latin typeface="Cambria"/>
                <a:cs typeface="Cambria"/>
              </a:rPr>
              <a:t>“DAFTAR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III</a:t>
            </a:r>
            <a:endParaRPr sz="1200">
              <a:latin typeface="Cambria"/>
              <a:cs typeface="Cambria"/>
            </a:endParaRPr>
          </a:p>
          <a:p>
            <a:pPr algn="ctr" marL="754380">
              <a:lnSpc>
                <a:spcPts val="1420"/>
              </a:lnSpc>
            </a:pPr>
            <a:r>
              <a:rPr dirty="0" sz="1200" spc="-10">
                <a:latin typeface="Cambria"/>
                <a:cs typeface="Cambria"/>
              </a:rPr>
              <a:t>(Peraturan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26)</a:t>
            </a:r>
            <a:endParaRPr sz="1200">
              <a:latin typeface="Cambria"/>
              <a:cs typeface="Cambria"/>
            </a:endParaRPr>
          </a:p>
          <a:p>
            <a:pPr algn="ctr" marL="751205">
              <a:lnSpc>
                <a:spcPct val="100000"/>
              </a:lnSpc>
              <a:spcBef>
                <a:spcPts val="1370"/>
              </a:spcBef>
            </a:pPr>
            <a:r>
              <a:rPr dirty="0" sz="1200">
                <a:latin typeface="Cambria"/>
                <a:cs typeface="Cambria"/>
              </a:rPr>
              <a:t>AMAUN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MAKSIMUM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MINERAL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DISYORKAN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2112517" y="4668645"/>
          <a:ext cx="4312920" cy="4836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230120"/>
              </a:tblGrid>
              <a:tr h="72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2900">
                        <a:lnSpc>
                          <a:spcPct val="100000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Mineral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740" marR="73025" indent="220979">
                        <a:lnSpc>
                          <a:spcPts val="1410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Amaun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maksimum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i="1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hidangan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harian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disyorkan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B6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93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1,750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970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Niasin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820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NE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Molibdenum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350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Fosforus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1,250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Selenium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200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Magnesium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250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Folat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600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mikrogram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DFE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1,000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mikrogram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RE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Kalsium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1,500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Kuprum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Flourida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0405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3.5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5"/>
                        </a:lnSpc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Iodin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200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mikrogram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42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112517" y="914398"/>
          <a:ext cx="4312920" cy="154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230120"/>
              </a:tblGrid>
              <a:tr h="720725"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dan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Mineral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739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740" marR="73025" indent="220979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Amaun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maksimum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i="1">
                          <a:latin typeface="Cambria"/>
                          <a:cs typeface="Cambria"/>
                        </a:rPr>
                        <a:t>dalam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hidangan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harian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yang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disyorkan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Zat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Besi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Mangan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Zink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902004" y="2802381"/>
            <a:ext cx="2646045" cy="38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Dibuat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20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Julai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1420"/>
              </a:lnSpc>
            </a:pPr>
            <a:r>
              <a:rPr dirty="0" sz="1200">
                <a:latin typeface="Cambria"/>
                <a:cs typeface="Cambria"/>
              </a:rPr>
              <a:t>[KKM.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600-</a:t>
            </a:r>
            <a:r>
              <a:rPr dirty="0" sz="1200">
                <a:latin typeface="Cambria"/>
                <a:cs typeface="Cambria"/>
              </a:rPr>
              <a:t>1/1/35;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PN(PU2)418/XXVII]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38269" y="3605910"/>
            <a:ext cx="2200275" cy="388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DATO’</a:t>
            </a:r>
            <a:r>
              <a:rPr dirty="0" sz="1200" spc="-4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SRI</a:t>
            </a:r>
            <a:r>
              <a:rPr dirty="0" sz="1200" spc="-4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DR.</a:t>
            </a:r>
            <a:r>
              <a:rPr dirty="0" sz="1200" spc="-3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ADHAM</a:t>
            </a:r>
            <a:r>
              <a:rPr dirty="0" sz="1200" spc="-35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BIN</a:t>
            </a:r>
            <a:r>
              <a:rPr dirty="0" sz="1200" spc="-30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 spc="-20">
                <a:solidFill>
                  <a:srgbClr val="202020"/>
                </a:solidFill>
                <a:latin typeface="Cambria"/>
                <a:cs typeface="Cambria"/>
              </a:rPr>
              <a:t>BABA</a:t>
            </a:r>
            <a:endParaRPr sz="1200">
              <a:latin typeface="Cambria"/>
              <a:cs typeface="Cambria"/>
            </a:endParaRPr>
          </a:p>
          <a:p>
            <a:pPr algn="ctr" marL="42545">
              <a:lnSpc>
                <a:spcPts val="1430"/>
              </a:lnSpc>
            </a:pPr>
            <a:r>
              <a:rPr dirty="0" sz="1200" i="1">
                <a:latin typeface="Cambria"/>
                <a:cs typeface="Cambria"/>
              </a:rPr>
              <a:t>Menteri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Kesihatan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409182" y="2232406"/>
            <a:ext cx="1212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Calibri"/>
                <a:cs typeface="Calibri"/>
              </a:rPr>
              <a:t>”.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 descr=""/>
          <p:cNvSpPr txBox="1"/>
          <p:nvPr/>
        </p:nvSpPr>
        <p:spPr>
          <a:xfrm>
            <a:off x="3683632" y="9477217"/>
            <a:ext cx="1930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25">
                <a:latin typeface="Cambria"/>
                <a:cs typeface="Cambria"/>
              </a:rPr>
              <a:t>45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2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104383" y="894333"/>
            <a:ext cx="3350895" cy="565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FOOD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ACT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1983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dirty="0" sz="1200" spc="-10">
                <a:latin typeface="Cambria"/>
                <a:cs typeface="Cambria"/>
              </a:rPr>
              <a:t>FOOD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(AMENDMENT)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(NO.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4)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02000" y="1700529"/>
            <a:ext cx="460692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410209" algn="l"/>
                <a:tab pos="1189990" algn="l"/>
                <a:tab pos="1562100" algn="l"/>
                <a:tab pos="2017395" algn="l"/>
                <a:tab pos="2748280" algn="l"/>
                <a:tab pos="3630929" algn="l"/>
                <a:tab pos="4036060" algn="l"/>
              </a:tabLst>
            </a:pPr>
            <a:r>
              <a:rPr dirty="0" sz="1200" spc="-25">
                <a:latin typeface="Cambria"/>
                <a:cs typeface="Cambria"/>
              </a:rPr>
              <a:t>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exercise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powers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conferred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by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section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Act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1983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[</a:t>
            </a:r>
            <a:r>
              <a:rPr dirty="0" sz="1200" i="1">
                <a:latin typeface="Cambria"/>
                <a:cs typeface="Cambria"/>
              </a:rPr>
              <a:t>Act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281</a:t>
            </a:r>
            <a:r>
              <a:rPr dirty="0" sz="1200">
                <a:latin typeface="Cambria"/>
                <a:cs typeface="Cambria"/>
              </a:rPr>
              <a:t>],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Minister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makes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38617" y="1785872"/>
            <a:ext cx="102044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5450" algn="l"/>
                <a:tab pos="796925" algn="l"/>
              </a:tabLst>
            </a:pPr>
            <a:r>
              <a:rPr dirty="0" sz="1200" spc="-25">
                <a:latin typeface="Cambria"/>
                <a:cs typeface="Cambria"/>
              </a:rPr>
              <a:t>34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2002" y="2505197"/>
            <a:ext cx="5760085" cy="43148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Citation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commencement</a:t>
            </a:r>
            <a:endParaRPr sz="1200">
              <a:latin typeface="Cambria"/>
              <a:cs typeface="Cambria"/>
            </a:endParaRPr>
          </a:p>
          <a:p>
            <a:pPr marL="12700" marR="6350">
              <a:lnSpc>
                <a:spcPct val="146000"/>
              </a:lnSpc>
              <a:spcBef>
                <a:spcPts val="10"/>
              </a:spcBef>
              <a:tabLst>
                <a:tab pos="469265" algn="l"/>
                <a:tab pos="913130" algn="l"/>
              </a:tabLst>
            </a:pPr>
            <a:r>
              <a:rPr dirty="0" sz="1200" spc="-25">
                <a:latin typeface="Cambria"/>
                <a:cs typeface="Cambria"/>
              </a:rPr>
              <a:t>1.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(1)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may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cited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Food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(Amendment)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(No.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4)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Regulations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2020</a:t>
            </a:r>
            <a:r>
              <a:rPr dirty="0" sz="1200" spc="-2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tabLst>
                <a:tab pos="926465" algn="l"/>
              </a:tabLst>
            </a:pPr>
            <a:r>
              <a:rPr dirty="0" sz="1200" spc="-25">
                <a:latin typeface="Cambria"/>
                <a:cs typeface="Cambria"/>
              </a:rPr>
              <a:t>(2)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These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come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operation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22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July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2022.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11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3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1985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[</a:t>
            </a:r>
            <a:r>
              <a:rPr dirty="0" sz="1200" i="1">
                <a:latin typeface="Cambria"/>
                <a:cs typeface="Cambria"/>
              </a:rPr>
              <a:t>P.U.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(A)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437/1985</a:t>
            </a:r>
            <a:r>
              <a:rPr dirty="0" sz="1200">
                <a:latin typeface="Cambria"/>
                <a:cs typeface="Cambria"/>
              </a:rPr>
              <a:t>],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are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referred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“principal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Regulations”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Regulations,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are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amended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11—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lvl="1" marL="913130" indent="-443865">
              <a:lnSpc>
                <a:spcPct val="100000"/>
              </a:lnSpc>
              <a:buFont typeface="Cambria"/>
              <a:buAutoNum type="alphaLcParenBoth"/>
              <a:tabLst>
                <a:tab pos="913130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(1)—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2" marL="1382395" marR="5080" indent="-455930">
              <a:lnSpc>
                <a:spcPct val="146700"/>
              </a:lnSpc>
              <a:buAutoNum type="roman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31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315">
                <a:latin typeface="Times New Roman"/>
                <a:cs typeface="Times New Roman"/>
              </a:rPr>
              <a:t>   </a:t>
            </a:r>
            <a:r>
              <a:rPr dirty="0" sz="1200" i="1">
                <a:latin typeface="Cambria"/>
                <a:cs typeface="Cambria"/>
              </a:rPr>
              <a:t>(a)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31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31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inserting</a:t>
            </a:r>
            <a:r>
              <a:rPr dirty="0" sz="1200" spc="31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31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10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words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“principal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ingredients”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words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“or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if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there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no </a:t>
            </a:r>
            <a:r>
              <a:rPr dirty="0" sz="1200" spc="-10">
                <a:latin typeface="Cambria"/>
                <a:cs typeface="Cambria"/>
              </a:rPr>
              <a:t>common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name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its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ingredients,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Cambria"/>
                <a:cs typeface="Cambria"/>
              </a:rPr>
              <a:t>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appropriate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descriptive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term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food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not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misleading”;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816345" y="7146811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273545" y="7146811"/>
            <a:ext cx="3726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(a)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02528" y="7597919"/>
            <a:ext cx="4157979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 marR="5080" indent="-45720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“</a:t>
            </a:r>
            <a:r>
              <a:rPr dirty="0" sz="1200" i="1">
                <a:latin typeface="Cambria"/>
                <a:cs typeface="Cambria"/>
              </a:rPr>
              <a:t>(aa)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either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conjunction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close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proximity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such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additional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regard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true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nature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physical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condition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food;”;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02629" y="8754630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252209" y="8669287"/>
            <a:ext cx="4406265" cy="56197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(ea)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substituting</a:t>
            </a:r>
            <a:r>
              <a:rPr dirty="0" sz="1200" spc="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“in</a:t>
            </a:r>
            <a:r>
              <a:rPr dirty="0" sz="1200" spc="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addition</a:t>
            </a:r>
            <a:r>
              <a:rPr dirty="0" sz="1200" spc="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4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mbria"/>
                <a:cs typeface="Cambria"/>
              </a:rPr>
              <a:t>requirements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specified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(1)</a:t>
            </a:r>
            <a:r>
              <a:rPr dirty="0" sz="1200" spc="-10" i="1">
                <a:latin typeface="Cambria"/>
                <a:cs typeface="Cambria"/>
              </a:rPr>
              <a:t>(e),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if”</a:t>
            </a:r>
            <a:r>
              <a:rPr dirty="0" sz="1200" spc="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1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“where”;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02635" y="892809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52215" y="892809"/>
            <a:ext cx="37966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(ea)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02532" y="1406396"/>
            <a:ext cx="346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“</a:t>
            </a:r>
            <a:r>
              <a:rPr dirty="0" sz="1200" spc="-10" i="1">
                <a:latin typeface="Cambria"/>
                <a:cs typeface="Cambria"/>
              </a:rPr>
              <a:t>(eb)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959731" y="1321053"/>
            <a:ext cx="3701415" cy="1098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sold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mixture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combination,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statement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percentage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weight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volume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such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appropriate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stated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adjacent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each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ingredient—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973449" y="2660268"/>
            <a:ext cx="3716654" cy="831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1645" marR="5080" indent="-449580">
              <a:lnSpc>
                <a:spcPct val="1468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(i)</a:t>
            </a:r>
            <a:r>
              <a:rPr dirty="0" sz="1200" spc="44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25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5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appropriate</a:t>
            </a:r>
            <a:r>
              <a:rPr dirty="0" sz="1200" spc="25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254">
                <a:latin typeface="Times New Roman"/>
                <a:cs typeface="Times New Roman"/>
              </a:rPr>
              <a:t>   </a:t>
            </a:r>
            <a:r>
              <a:rPr dirty="0" sz="1200" spc="-20">
                <a:latin typeface="Cambria"/>
                <a:cs typeface="Cambria"/>
              </a:rPr>
              <a:t>used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manufacture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emphasized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pictures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graphics;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73451" y="3831462"/>
            <a:ext cx="211454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latin typeface="Cambria"/>
                <a:cs typeface="Cambria"/>
              </a:rPr>
              <a:t>(ii)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423031" y="3733927"/>
            <a:ext cx="3237865" cy="1097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4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4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9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appropriate</a:t>
            </a:r>
            <a:r>
              <a:rPr dirty="0" sz="1200" spc="4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49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used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manufacture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within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name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but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28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essential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characterize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1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food;”;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16351" y="5146926"/>
            <a:ext cx="42398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8309" algn="l"/>
              </a:tabLst>
            </a:pPr>
            <a:r>
              <a:rPr dirty="0" sz="1200" spc="-25">
                <a:latin typeface="Cambria"/>
                <a:cs typeface="Cambria"/>
              </a:rPr>
              <a:t>(v)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(g)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502528" y="5683371"/>
            <a:ext cx="275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“</a:t>
            </a:r>
            <a:r>
              <a:rPr dirty="0" sz="1200" spc="-20" i="1">
                <a:latin typeface="Cambria"/>
                <a:cs typeface="Cambria"/>
              </a:rPr>
              <a:t>(g)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959728" y="5683371"/>
            <a:ext cx="2637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where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contains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additive—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959729" y="6132956"/>
            <a:ext cx="3702050" cy="1367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75615" marR="5080" indent="-46355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(i)</a:t>
            </a:r>
            <a:r>
              <a:rPr dirty="0" sz="1200" spc="459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International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Numbering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System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(INS)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number,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statement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functional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class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relevant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additive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followed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name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number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brackets;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959729" y="7828018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423025" y="7744197"/>
            <a:ext cx="3237865" cy="10953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6400"/>
              </a:lnSpc>
              <a:spcBef>
                <a:spcPts val="90"/>
              </a:spcBef>
            </a:pPr>
            <a:r>
              <a:rPr dirty="0" sz="1200">
                <a:latin typeface="Cambria"/>
                <a:cs typeface="Cambria"/>
              </a:rPr>
              <a:t>without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International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Numbering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System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(INS)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number,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only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statement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functional</a:t>
            </a:r>
            <a:r>
              <a:rPr dirty="0" sz="1200" spc="2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class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name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additive;”;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02635" y="892809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(vi)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52215" y="892809"/>
            <a:ext cx="3725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(g)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9160" y="1343913"/>
            <a:ext cx="5302250" cy="6453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612900" marR="5080" indent="-457200">
              <a:lnSpc>
                <a:spcPct val="146200"/>
              </a:lnSpc>
              <a:spcBef>
                <a:spcPts val="105"/>
              </a:spcBef>
            </a:pPr>
            <a:r>
              <a:rPr dirty="0" sz="1200" i="1">
                <a:latin typeface="Cambria"/>
                <a:cs typeface="Cambria"/>
              </a:rPr>
              <a:t>“(ga)</a:t>
            </a:r>
            <a:r>
              <a:rPr dirty="0" sz="1200" spc="215" i="1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more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than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one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functional</a:t>
            </a:r>
            <a:r>
              <a:rPr dirty="0" sz="1200" spc="114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class,</a:t>
            </a:r>
            <a:r>
              <a:rPr dirty="0" sz="1200" spc="120">
                <a:latin typeface="Times New Roman"/>
                <a:cs typeface="Times New Roman"/>
              </a:rPr>
              <a:t>  </a:t>
            </a:r>
            <a:r>
              <a:rPr dirty="0" sz="1100">
                <a:latin typeface="Cambria"/>
                <a:cs typeface="Cambria"/>
              </a:rPr>
              <a:t>a</a:t>
            </a:r>
            <a:r>
              <a:rPr dirty="0" sz="1100" spc="125">
                <a:latin typeface="Times New Roman"/>
                <a:cs typeface="Times New Roman"/>
              </a:rPr>
              <a:t>  </a:t>
            </a:r>
            <a:r>
              <a:rPr dirty="0" sz="1100">
                <a:latin typeface="Cambria"/>
                <a:cs typeface="Cambria"/>
              </a:rPr>
              <a:t>statement</a:t>
            </a:r>
            <a:r>
              <a:rPr dirty="0" sz="1100" spc="114">
                <a:latin typeface="Times New Roman"/>
                <a:cs typeface="Times New Roman"/>
              </a:rPr>
              <a:t>  </a:t>
            </a:r>
            <a:r>
              <a:rPr dirty="0" sz="1100">
                <a:latin typeface="Cambria"/>
                <a:cs typeface="Cambria"/>
              </a:rPr>
              <a:t>of</a:t>
            </a:r>
            <a:r>
              <a:rPr dirty="0" sz="11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one</a:t>
            </a:r>
            <a:r>
              <a:rPr dirty="0" sz="1200" spc="114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functional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class </a:t>
            </a:r>
            <a:r>
              <a:rPr dirty="0" sz="1200" spc="-10">
                <a:latin typeface="Cambria"/>
                <a:cs typeface="Cambria"/>
              </a:rPr>
              <a:t>only;”;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(2)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marL="697865">
              <a:lnSpc>
                <a:spcPct val="100000"/>
              </a:lnSpc>
              <a:spcBef>
                <a:spcPts val="5"/>
              </a:spcBef>
            </a:pPr>
            <a:r>
              <a:rPr dirty="0" sz="1200" i="1">
                <a:latin typeface="Cambria"/>
                <a:cs typeface="Cambria"/>
              </a:rPr>
              <a:t>“</a:t>
            </a:r>
            <a:r>
              <a:rPr dirty="0" sz="1200">
                <a:latin typeface="Cambria"/>
                <a:cs typeface="Cambria"/>
              </a:rPr>
              <a:t>(2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Notwithstanding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i="1">
                <a:latin typeface="Cambria"/>
                <a:cs typeface="Cambria"/>
              </a:rPr>
              <a:t>(g)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additive</a:t>
            </a:r>
            <a:endParaRPr sz="12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flavouring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substance,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only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functional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class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stated.”;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3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(4)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algn="just" marL="469900" marR="5715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“(4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purposes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i="1">
                <a:latin typeface="Cambria"/>
                <a:cs typeface="Cambria"/>
              </a:rPr>
              <a:t>(j)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13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“country</a:t>
            </a:r>
            <a:r>
              <a:rPr dirty="0" sz="1200" spc="13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30">
                <a:latin typeface="Cambria"/>
                <a:cs typeface="Cambria"/>
              </a:rPr>
              <a:t>  </a:t>
            </a:r>
            <a:r>
              <a:rPr dirty="0" sz="1200" spc="-10">
                <a:latin typeface="Cambria"/>
                <a:cs typeface="Cambria"/>
              </a:rPr>
              <a:t>origin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food”</a:t>
            </a:r>
            <a:r>
              <a:rPr dirty="0" sz="1200" spc="2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means</a:t>
            </a:r>
            <a:r>
              <a:rPr dirty="0" sz="1200" spc="2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country</a:t>
            </a:r>
            <a:r>
              <a:rPr dirty="0" sz="1200" spc="2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3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manufactured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85">
                <a:latin typeface="Cambria"/>
                <a:cs typeface="Cambria"/>
              </a:rPr>
              <a:t> </a:t>
            </a:r>
            <a:r>
              <a:rPr dirty="0" sz="1200" spc="-20">
                <a:latin typeface="Cambria"/>
                <a:cs typeface="Cambria"/>
              </a:rPr>
              <a:t>last </a:t>
            </a:r>
            <a:r>
              <a:rPr dirty="0" sz="1200">
                <a:latin typeface="Cambria"/>
                <a:cs typeface="Cambria"/>
              </a:rPr>
              <a:t>underwent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treatment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process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resulting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substantial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change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its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nature.”;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4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(6)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4"/>
            </a:pPr>
            <a:endParaRPr sz="1200">
              <a:latin typeface="Cambria"/>
              <a:cs typeface="Cambria"/>
            </a:endParaRPr>
          </a:p>
          <a:p>
            <a:pPr marL="698500">
              <a:lnSpc>
                <a:spcPct val="100000"/>
              </a:lnSpc>
            </a:pPr>
            <a:r>
              <a:rPr dirty="0" sz="1200">
                <a:latin typeface="Cambria"/>
                <a:cs typeface="Cambria"/>
              </a:rPr>
              <a:t>“(6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purposes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(1)</a:t>
            </a:r>
            <a:r>
              <a:rPr dirty="0" sz="1200" spc="-10" i="1">
                <a:latin typeface="Cambria"/>
                <a:cs typeface="Cambria"/>
              </a:rPr>
              <a:t>(eb)</a:t>
            </a:r>
            <a:r>
              <a:rPr dirty="0" sz="1200" spc="-1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30"/>
              </a:spcBef>
            </a:pPr>
            <a:endParaRPr sz="1200">
              <a:latin typeface="Cambria"/>
              <a:cs typeface="Cambria"/>
            </a:endParaRPr>
          </a:p>
          <a:p>
            <a:pPr lvl="1" marL="1612900" indent="-457200">
              <a:lnSpc>
                <a:spcPct val="1000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statement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required—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1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2" marL="2070100" marR="6350" indent="-457200">
              <a:lnSpc>
                <a:spcPct val="146700"/>
              </a:lnSpc>
              <a:buAutoNum type="roman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if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quantity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required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be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959758" y="8113004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416958" y="8027661"/>
            <a:ext cx="324421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if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drained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weight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ingredient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required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Regulations;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967378" y="8903959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416958" y="8818364"/>
            <a:ext cx="3240405" cy="562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8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if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used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small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quantities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flavour.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2502532" y="436879"/>
            <a:ext cx="4157979" cy="2004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469265" marR="6985" indent="-457200">
              <a:lnSpc>
                <a:spcPct val="1467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case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has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lost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moisture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treatment—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lvl="1" marL="925194" marR="5080" indent="-455930">
              <a:lnSpc>
                <a:spcPct val="146200"/>
              </a:lnSpc>
              <a:buAutoNum type="roman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percentage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weight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volume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correspond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quantity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ingredient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used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finished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product;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959730" y="2768851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416929" y="2683125"/>
            <a:ext cx="3243580" cy="1902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6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percentage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weight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volume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replaced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statement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weight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used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prepare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Cambria"/>
                <a:cs typeface="Cambria"/>
              </a:rPr>
              <a:t>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ml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finished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product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quantity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total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quantity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all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ingredients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expressed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labelling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exceeds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hundred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cent.”.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63904" y="4827912"/>
            <a:ext cx="5860415" cy="43148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17</a:t>
            </a:r>
            <a:endParaRPr sz="1200">
              <a:latin typeface="Cambria"/>
              <a:cs typeface="Cambria"/>
            </a:endParaRPr>
          </a:p>
          <a:p>
            <a:pPr marL="50800" marR="72390" indent="456565">
              <a:lnSpc>
                <a:spcPct val="146700"/>
              </a:lnSpc>
              <a:spcBef>
                <a:spcPts val="5"/>
              </a:spcBef>
              <a:buAutoNum type="arabicPeriod" startAt="3"/>
              <a:tabLst>
                <a:tab pos="507365" algn="l"/>
              </a:tabLst>
            </a:pPr>
            <a:r>
              <a:rPr dirty="0" sz="1200">
                <a:latin typeface="Cambria"/>
                <a:cs typeface="Cambria"/>
              </a:rPr>
              <a:t>Regulation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17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amended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inserting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after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(5)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rabicPeriod" startAt="3"/>
            </a:pPr>
            <a:endParaRPr sz="1200">
              <a:latin typeface="Cambria"/>
              <a:cs typeface="Cambria"/>
            </a:endParaRPr>
          </a:p>
          <a:p>
            <a:pPr marL="507365" marR="68580" indent="228600">
              <a:lnSpc>
                <a:spcPct val="146700"/>
              </a:lnSpc>
              <a:tabLst>
                <a:tab pos="1193165" algn="l"/>
              </a:tabLst>
            </a:pPr>
            <a:r>
              <a:rPr dirty="0" sz="1200" spc="-20">
                <a:latin typeface="Cambria"/>
                <a:cs typeface="Cambria"/>
              </a:rPr>
              <a:t>“(6)</a:t>
            </a:r>
            <a:r>
              <a:rPr dirty="0" sz="1200">
                <a:latin typeface="Cambria"/>
                <a:cs typeface="Cambria"/>
              </a:rPr>
              <a:t>	Paragraphs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11(1)</a:t>
            </a:r>
            <a:r>
              <a:rPr dirty="0" sz="1200" i="1">
                <a:latin typeface="Cambria"/>
                <a:cs typeface="Cambria"/>
              </a:rPr>
              <a:t>(f)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(g)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(ga)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subregulation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11(2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not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apply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package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where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largest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surface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area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less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10cm</a:t>
            </a:r>
            <a:r>
              <a:rPr dirty="0" baseline="20833" sz="1200" spc="-15">
                <a:latin typeface="Cambria"/>
                <a:cs typeface="Cambria"/>
              </a:rPr>
              <a:t>2</a:t>
            </a:r>
            <a:r>
              <a:rPr dirty="0" sz="1200" spc="-10">
                <a:latin typeface="Cambria"/>
                <a:cs typeface="Cambria"/>
              </a:rPr>
              <a:t>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endParaRPr sz="1200">
              <a:latin typeface="Cambria"/>
              <a:cs typeface="Cambria"/>
            </a:endParaRPr>
          </a:p>
          <a:p>
            <a:pPr marL="507365" indent="-456565">
              <a:lnSpc>
                <a:spcPct val="100000"/>
              </a:lnSpc>
              <a:spcBef>
                <a:spcPts val="675"/>
              </a:spcBef>
              <a:buAutoNum type="arabicPeriod" startAt="4"/>
              <a:tabLst>
                <a:tab pos="50736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rabicPeriod" startAt="4"/>
            </a:pPr>
            <a:endParaRPr sz="1200">
              <a:latin typeface="Cambria"/>
              <a:cs typeface="Cambria"/>
            </a:endParaRPr>
          </a:p>
          <a:p>
            <a:pPr algn="just" lvl="1" marL="964565" marR="68580" indent="-457200">
              <a:lnSpc>
                <a:spcPct val="146700"/>
              </a:lnSpc>
              <a:buFont typeface="Cambria"/>
              <a:buAutoNum type="alphaLcParenBoth"/>
              <a:tabLst>
                <a:tab pos="964565" algn="l"/>
              </a:tabLst>
            </a:pPr>
            <a:r>
              <a:rPr dirty="0" sz="1200" spc="-3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(7),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substituting</a:t>
            </a:r>
            <a:r>
              <a:rPr dirty="0" sz="1200" spc="-7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6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words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“of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same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significance </a:t>
            </a:r>
            <a:r>
              <a:rPr dirty="0" sz="1200">
                <a:latin typeface="Cambria"/>
                <a:cs typeface="Cambria"/>
              </a:rPr>
              <a:t>unless</a:t>
            </a:r>
            <a:r>
              <a:rPr dirty="0" sz="1200" spc="17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conforms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Malaysia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Standards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MS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1529: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Production,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Processing,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Labelling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Marketing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Plant-Based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Organically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Produced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Foods</a:t>
            </a:r>
            <a:r>
              <a:rPr dirty="0" sz="1200" i="1">
                <a:latin typeface="Cambria"/>
                <a:cs typeface="Cambria"/>
              </a:rPr>
              <a:t>”</a:t>
            </a:r>
            <a:r>
              <a:rPr dirty="0" sz="1200" spc="-5" i="1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“or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descriptive matter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20">
                <a:latin typeface="Cambria"/>
                <a:cs typeface="Cambria"/>
              </a:rPr>
              <a:t>same </a:t>
            </a:r>
            <a:r>
              <a:rPr dirty="0" sz="1200">
                <a:latin typeface="Cambria"/>
                <a:cs typeface="Cambria"/>
              </a:rPr>
              <a:t>significance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unless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conforms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requirements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established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recognised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Safety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Quality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Division”;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5" y="436879"/>
            <a:ext cx="5758815" cy="9241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926465" indent="-457200">
              <a:lnSpc>
                <a:spcPct val="100000"/>
              </a:lnSpc>
              <a:buFont typeface="Cambria"/>
              <a:buAutoNum type="alphaLcParenBoth" startAt="2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(8)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marL="926465" marR="5715" indent="228600">
              <a:lnSpc>
                <a:spcPct val="146200"/>
              </a:lnSpc>
            </a:pPr>
            <a:r>
              <a:rPr dirty="0" sz="1200">
                <a:latin typeface="Cambria"/>
                <a:cs typeface="Cambria"/>
              </a:rPr>
              <a:t>“(9)</a:t>
            </a:r>
            <a:r>
              <a:rPr dirty="0" sz="1200" spc="45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describes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include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words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“special</a:t>
            </a:r>
            <a:r>
              <a:rPr dirty="0" sz="1200" spc="4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dietary”</a:t>
            </a:r>
            <a:r>
              <a:rPr dirty="0" sz="1200" spc="434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4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4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equivalent</a:t>
            </a:r>
            <a:r>
              <a:rPr dirty="0" sz="1200" spc="4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term</a:t>
            </a:r>
            <a:r>
              <a:rPr dirty="0" sz="1200" spc="4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except</a:t>
            </a:r>
            <a:r>
              <a:rPr dirty="0" sz="1200" spc="4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4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otherwise </a:t>
            </a:r>
            <a:r>
              <a:rPr dirty="0" sz="1200">
                <a:latin typeface="Cambria"/>
                <a:cs typeface="Cambria"/>
              </a:rPr>
              <a:t>provided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algn="ctr" lvl="1" marL="1597025" indent="-457834">
              <a:lnSpc>
                <a:spcPct val="100000"/>
              </a:lnSpc>
              <a:buAutoNum type="arabicParenBoth" startAt="10"/>
              <a:tabLst>
                <a:tab pos="1597025" algn="l"/>
              </a:tabLst>
            </a:pP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describes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include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word</a:t>
            </a:r>
            <a:endParaRPr sz="1200">
              <a:latin typeface="Cambria"/>
              <a:cs typeface="Cambria"/>
            </a:endParaRPr>
          </a:p>
          <a:p>
            <a:pPr algn="ctr" marR="243204">
              <a:lnSpc>
                <a:spcPct val="100000"/>
              </a:lnSpc>
              <a:spcBef>
                <a:spcPts val="675"/>
              </a:spcBef>
            </a:pPr>
            <a:r>
              <a:rPr dirty="0" sz="1200" spc="-10">
                <a:latin typeface="Cambria"/>
                <a:cs typeface="Cambria"/>
              </a:rPr>
              <a:t>“wholegrain”</a:t>
            </a:r>
            <a:r>
              <a:rPr dirty="0" sz="1200" spc="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or </a:t>
            </a:r>
            <a:r>
              <a:rPr dirty="0" sz="1200" spc="-10">
                <a:latin typeface="Cambria"/>
                <a:cs typeface="Cambria"/>
              </a:rPr>
              <a:t>“wholemeal”</a:t>
            </a:r>
            <a:r>
              <a:rPr dirty="0" sz="1200" spc="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unless</a:t>
            </a:r>
            <a:r>
              <a:rPr dirty="0" sz="1200" spc="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food </a:t>
            </a:r>
            <a:r>
              <a:rPr dirty="0" sz="1200" spc="-10">
                <a:latin typeface="Cambria"/>
                <a:cs typeface="Cambria"/>
              </a:rPr>
              <a:t>contains—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lvl="2" marL="2070100" marR="6985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100%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wholegrain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wholemeal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wheat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flour,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rice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flour,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rice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grains;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r" lvl="2" marL="456565" marR="7620" indent="-456565">
              <a:lnSpc>
                <a:spcPct val="100000"/>
              </a:lnSpc>
              <a:buFont typeface="Cambria"/>
              <a:buAutoNum type="alphaLcParenBoth"/>
              <a:tabLst>
                <a:tab pos="456565" algn="l"/>
              </a:tabLst>
            </a:pPr>
            <a:r>
              <a:rPr dirty="0" sz="1200">
                <a:latin typeface="Cambria"/>
                <a:cs typeface="Cambria"/>
              </a:rPr>
              <a:t>60%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more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wholegrain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wholemeal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bread;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2" marL="2070100" marR="8255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25%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8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more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wholegrain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wholemeal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serving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products.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71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926465" marR="5080" indent="723265">
              <a:lnSpc>
                <a:spcPct val="146200"/>
              </a:lnSpc>
              <a:buAutoNum type="arabicParenBoth" startAt="11"/>
              <a:tabLst>
                <a:tab pos="1649730" algn="l"/>
              </a:tabLst>
            </a:pPr>
            <a:r>
              <a:rPr dirty="0" sz="1200">
                <a:latin typeface="Cambria"/>
                <a:cs typeface="Cambria"/>
              </a:rPr>
              <a:t>There</a:t>
            </a:r>
            <a:r>
              <a:rPr dirty="0" sz="1200" spc="1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1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14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written</a:t>
            </a:r>
            <a:r>
              <a:rPr dirty="0" sz="1200" spc="1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1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</a:t>
            </a:r>
            <a:r>
              <a:rPr dirty="0" sz="1200" spc="1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“wholegrain”</a:t>
            </a:r>
            <a:r>
              <a:rPr dirty="0" sz="1200" spc="16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“wholemeal”</a:t>
            </a:r>
            <a:r>
              <a:rPr dirty="0" sz="1200" spc="-60">
                <a:latin typeface="Cambria"/>
                <a:cs typeface="Cambria"/>
              </a:rPr>
              <a:t> </a:t>
            </a:r>
            <a:r>
              <a:rPr dirty="0" sz="1200" spc="-20">
                <a:latin typeface="Cambria"/>
                <a:cs typeface="Cambria"/>
              </a:rPr>
              <a:t>and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percentage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wholegrain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wholemeal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45">
                <a:latin typeface="Cambria"/>
                <a:cs typeface="Cambria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not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less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4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point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lettering.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11"/>
            </a:pPr>
            <a:endParaRPr sz="1200">
              <a:latin typeface="Cambria"/>
              <a:cs typeface="Cambria"/>
            </a:endParaRPr>
          </a:p>
          <a:p>
            <a:pPr algn="just" lvl="1" marL="926465" marR="5715" indent="679450">
              <a:lnSpc>
                <a:spcPct val="146700"/>
              </a:lnSpc>
              <a:buAutoNum type="arabicParenBoth" startAt="11"/>
              <a:tabLst>
                <a:tab pos="1605915" algn="l"/>
              </a:tabLst>
            </a:pP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purposes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subregulations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(10)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(11),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reference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 “wholegrain”</a:t>
            </a:r>
            <a:r>
              <a:rPr dirty="0" sz="1200" spc="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“wholemeal”</a:t>
            </a:r>
            <a:r>
              <a:rPr dirty="0" sz="1200" spc="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 </a:t>
            </a:r>
            <a:r>
              <a:rPr dirty="0" sz="1200" spc="-10">
                <a:latin typeface="Cambria"/>
                <a:cs typeface="Cambria"/>
              </a:rPr>
              <a:t>reference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cereal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grains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consist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intact,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ground,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milled,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cracked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flaked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kernel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removal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inedible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parts.”.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regulation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A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5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5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Cambria"/>
              <a:cs typeface="Cambria"/>
            </a:endParaRPr>
          </a:p>
          <a:p>
            <a:pPr algn="just" marL="926465" marR="6985" indent="228600">
              <a:lnSpc>
                <a:spcPct val="146700"/>
              </a:lnSpc>
              <a:spcBef>
                <a:spcPts val="5"/>
              </a:spcBef>
            </a:pPr>
            <a:r>
              <a:rPr dirty="0" sz="1200">
                <a:latin typeface="Cambria"/>
                <a:cs typeface="Cambria"/>
              </a:rPr>
              <a:t>“(1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Claims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highlight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non-</a:t>
            </a:r>
            <a:r>
              <a:rPr dirty="0" sz="1200">
                <a:latin typeface="Cambria"/>
                <a:cs typeface="Cambria"/>
              </a:rPr>
              <a:t>addition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sugar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may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be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included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if—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2502531" y="436879"/>
            <a:ext cx="4159250" cy="227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1200">
              <a:latin typeface="Cambria"/>
              <a:cs typeface="Cambria"/>
            </a:endParaRPr>
          </a:p>
          <a:p>
            <a:pPr marL="469900" marR="5080" indent="-457200">
              <a:lnSpc>
                <a:spcPct val="146700"/>
              </a:lnSpc>
              <a:buFont typeface="Cambria"/>
              <a:buAutoNum type="alphaLcParenBoth" startAt="2"/>
              <a:tabLst>
                <a:tab pos="469900" algn="l"/>
                <a:tab pos="1014730" algn="l"/>
                <a:tab pos="1358900" algn="l"/>
                <a:tab pos="2103755" algn="l"/>
                <a:tab pos="2560320" algn="l"/>
                <a:tab pos="310705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hal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hilang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kelembapannya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perawatan—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lvl="1" marL="925194" marR="5715" indent="-455930">
              <a:lnSpc>
                <a:spcPct val="146700"/>
              </a:lnSpc>
              <a:buAutoNum type="roman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peratusan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mengikut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berat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padu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ramuan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hendaklah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berpadanan</a:t>
            </a:r>
            <a:r>
              <a:rPr dirty="0" sz="1200" spc="2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kuantiti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ramuan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digunakan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produk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akhir;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959730" y="3037451"/>
            <a:ext cx="2273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416930" y="3037451"/>
            <a:ext cx="3241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6294" algn="l"/>
                <a:tab pos="1620520" algn="l"/>
                <a:tab pos="2133600" algn="l"/>
                <a:tab pos="2584450" algn="l"/>
                <a:tab pos="2901315" algn="l"/>
              </a:tabLst>
            </a:pPr>
            <a:r>
              <a:rPr dirty="0" sz="1200" spc="-10">
                <a:latin typeface="Cambria"/>
                <a:cs typeface="Cambria"/>
              </a:rPr>
              <a:t>peratusan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mengikut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berat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atau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isi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padu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416930" y="3220331"/>
            <a:ext cx="3243580" cy="163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5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digantikan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pernyataan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mengenai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berat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digunakan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untuk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menyediakan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ml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produk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akhir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jika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kuantiti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satu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jumlah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kuantiti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semua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dinyatakan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melebihi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seratus </a:t>
            </a:r>
            <a:r>
              <a:rPr dirty="0" sz="1200" spc="-10">
                <a:latin typeface="Cambria"/>
                <a:cs typeface="Cambria"/>
              </a:rPr>
              <a:t>peratus.”.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1997" y="5096615"/>
            <a:ext cx="4711700" cy="82867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17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ct val="145800"/>
              </a:lnSpc>
              <a:spcBef>
                <a:spcPts val="15"/>
              </a:spcBef>
              <a:tabLst>
                <a:tab pos="469265" algn="l"/>
                <a:tab pos="1296670" algn="l"/>
                <a:tab pos="1634489" algn="l"/>
                <a:tab pos="3171825" algn="l"/>
                <a:tab pos="3552190" algn="l"/>
                <a:tab pos="4220845" algn="l"/>
              </a:tabLst>
            </a:pPr>
            <a:r>
              <a:rPr dirty="0" sz="1200" spc="-25">
                <a:latin typeface="Cambria"/>
                <a:cs typeface="Cambria"/>
              </a:rPr>
              <a:t>3.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17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ibu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dipinda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(5)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760718" y="5450190"/>
            <a:ext cx="894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memasukkan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01999" y="6167998"/>
            <a:ext cx="5761355" cy="3488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265" marR="5080" indent="22860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“(6)</a:t>
            </a:r>
            <a:r>
              <a:rPr dirty="0" sz="1200" spc="49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Perenggan</a:t>
            </a:r>
            <a:r>
              <a:rPr dirty="0" sz="1200" spc="2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11(1)</a:t>
            </a:r>
            <a:r>
              <a:rPr dirty="0" sz="1200" i="1">
                <a:latin typeface="Cambria"/>
                <a:cs typeface="Cambria"/>
              </a:rPr>
              <a:t>(f)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 i="1">
                <a:latin typeface="Cambria"/>
                <a:cs typeface="Cambria"/>
              </a:rPr>
              <a:t>(g)</a:t>
            </a:r>
            <a:r>
              <a:rPr dirty="0" sz="1200" spc="2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270">
                <a:latin typeface="Times New Roman"/>
                <a:cs typeface="Times New Roman"/>
              </a:rPr>
              <a:t>  </a:t>
            </a:r>
            <a:r>
              <a:rPr dirty="0" sz="1200" i="1">
                <a:latin typeface="Cambria"/>
                <a:cs typeface="Cambria"/>
              </a:rPr>
              <a:t>(ga)</a:t>
            </a:r>
            <a:r>
              <a:rPr dirty="0" sz="1200" spc="27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2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subperaturan</a:t>
            </a:r>
            <a:r>
              <a:rPr dirty="0" sz="1200" spc="27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11(2</a:t>
            </a:r>
            <a:r>
              <a:rPr dirty="0" sz="1000" spc="-10">
                <a:latin typeface="Cambria"/>
                <a:cs typeface="Cambria"/>
              </a:rPr>
              <a:t>A</a:t>
            </a:r>
            <a:r>
              <a:rPr dirty="0" sz="1200" spc="-10">
                <a:latin typeface="Cambria"/>
                <a:cs typeface="Cambria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terpakai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keluasan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permukaannya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terbesar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kurang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10cm².”.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60"/>
              </a:spcBef>
              <a:buAutoNum type="arabicPeriod" startAt="4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20"/>
              </a:spcBef>
              <a:buFont typeface="Cambria"/>
              <a:buAutoNum type="arabicPeriod" startAt="4"/>
            </a:pPr>
            <a:endParaRPr sz="1200">
              <a:latin typeface="Cambria"/>
              <a:cs typeface="Cambria"/>
            </a:endParaRPr>
          </a:p>
          <a:p>
            <a:pPr algn="just" lvl="1" marL="926465" marR="8255" indent="-457200">
              <a:lnSpc>
                <a:spcPct val="1467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32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subperaturan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(7),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menggantikan</a:t>
            </a:r>
            <a:r>
              <a:rPr dirty="0" sz="1200" spc="325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“yang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mempunyai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makna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0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melainkan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110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itu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mematuhi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kehendak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Standard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Malaysian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1529: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Pengeluaran,</a:t>
            </a:r>
            <a:r>
              <a:rPr dirty="0" sz="1200" spc="3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Pemprosesan,</a:t>
            </a:r>
            <a:r>
              <a:rPr dirty="0" sz="1200" spc="3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Pelabelan</a:t>
            </a:r>
            <a:r>
              <a:rPr dirty="0" sz="1200" spc="3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3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Pemasaran</a:t>
            </a:r>
            <a:r>
              <a:rPr dirty="0" sz="1200" spc="33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Berasaskan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Tumbuhan yang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Dihasilkan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Secara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Organik”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 perkataan </a:t>
            </a:r>
            <a:r>
              <a:rPr dirty="0" sz="1200">
                <a:latin typeface="Cambria"/>
                <a:cs typeface="Cambria"/>
              </a:rPr>
              <a:t>“atau</a:t>
            </a:r>
            <a:r>
              <a:rPr dirty="0" sz="1200" spc="15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perkara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perihalan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mempunyai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makna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melainkan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1359156" y="436879"/>
            <a:ext cx="5302885" cy="868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626870" indent="-471170">
              <a:lnSpc>
                <a:spcPct val="1000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sugar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type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been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food;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1625600" marR="6350" indent="-469900">
              <a:lnSpc>
                <a:spcPct val="1467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contains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containing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sugar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ingredient;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1624965" marR="5080" indent="-469265">
              <a:lnSpc>
                <a:spcPct val="1467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contains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containing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sugar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substitute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sugar;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1625600" marR="5080" indent="-469900">
              <a:lnSpc>
                <a:spcPct val="146700"/>
              </a:lnSpc>
              <a:buFont typeface="Cambria"/>
              <a:buAutoNum type="alphaLcParenBoth"/>
              <a:tabLst>
                <a:tab pos="1626870" algn="l"/>
              </a:tabLst>
            </a:pPr>
            <a:r>
              <a:rPr dirty="0" sz="1200" spc="-10">
                <a:latin typeface="Cambria"/>
                <a:cs typeface="Cambria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sugar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35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food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itself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has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not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been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increased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above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amount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contributed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some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means.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35"/>
              </a:spcBef>
            </a:pPr>
            <a:endParaRPr sz="1200">
              <a:latin typeface="Cambria"/>
              <a:cs typeface="Cambria"/>
            </a:endParaRPr>
          </a:p>
          <a:p>
            <a:pPr algn="just" marL="469265" marR="5715" indent="228600">
              <a:lnSpc>
                <a:spcPct val="146200"/>
              </a:lnSpc>
            </a:pPr>
            <a:r>
              <a:rPr dirty="0" sz="1200">
                <a:latin typeface="Cambria"/>
                <a:cs typeface="Cambria"/>
              </a:rPr>
              <a:t>(1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3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non-</a:t>
            </a:r>
            <a:r>
              <a:rPr dirty="0" sz="1200">
                <a:latin typeface="Cambria"/>
                <a:cs typeface="Cambria"/>
              </a:rPr>
              <a:t>addition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sugar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made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food,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naturally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occurring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sugar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content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declared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serving.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697865">
              <a:lnSpc>
                <a:spcPct val="100000"/>
              </a:lnSpc>
              <a:spcBef>
                <a:spcPts val="5"/>
              </a:spcBef>
              <a:tabLst>
                <a:tab pos="1155700" algn="l"/>
              </a:tabLst>
            </a:pPr>
            <a:r>
              <a:rPr dirty="0" sz="1200" spc="-20">
                <a:latin typeface="Cambria"/>
                <a:cs typeface="Cambria"/>
              </a:rPr>
              <a:t>(1</a:t>
            </a:r>
            <a:r>
              <a:rPr dirty="0" sz="1000" spc="-20">
                <a:latin typeface="Cambria"/>
                <a:cs typeface="Cambria"/>
              </a:rPr>
              <a:t>C</a:t>
            </a:r>
            <a:r>
              <a:rPr dirty="0" sz="1200" spc="-20">
                <a:latin typeface="Cambria"/>
                <a:cs typeface="Cambria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purposes</a:t>
            </a:r>
            <a:r>
              <a:rPr dirty="0" sz="1200" spc="1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3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this</a:t>
            </a:r>
            <a:r>
              <a:rPr dirty="0" sz="1200" spc="13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regulation,</a:t>
            </a:r>
            <a:r>
              <a:rPr dirty="0" sz="1200" spc="13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“sugar”</a:t>
            </a:r>
            <a:r>
              <a:rPr dirty="0" sz="1200" spc="14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includes</a:t>
            </a:r>
            <a:r>
              <a:rPr dirty="0" sz="1200" spc="135">
                <a:latin typeface="Cambria"/>
                <a:cs typeface="Cambria"/>
              </a:rPr>
              <a:t>  </a:t>
            </a:r>
            <a:r>
              <a:rPr dirty="0" sz="1200" spc="-25">
                <a:latin typeface="Cambria"/>
                <a:cs typeface="Cambria"/>
              </a:rPr>
              <a:t>all</a:t>
            </a:r>
            <a:endParaRPr sz="1200">
              <a:latin typeface="Cambria"/>
              <a:cs typeface="Cambria"/>
            </a:endParaRPr>
          </a:p>
          <a:p>
            <a:pPr marL="469265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mbria"/>
                <a:cs typeface="Cambria"/>
              </a:rPr>
              <a:t>monosaccharide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disaccharides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added.”;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(2)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marL="469265" marR="5715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“(2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Claims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highlight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non-</a:t>
            </a:r>
            <a:r>
              <a:rPr dirty="0" sz="1200">
                <a:latin typeface="Cambria"/>
                <a:cs typeface="Cambria"/>
              </a:rPr>
              <a:t>addition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sodium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salts,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including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"no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salt"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included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if—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lvl="1" marL="1612900" indent="-457200">
              <a:lnSpc>
                <a:spcPct val="1000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contains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sodium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salts;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1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1612900" marR="8890" indent="-457200">
              <a:lnSpc>
                <a:spcPct val="1458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contains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ingredients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added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sodium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salts;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1610995" marR="5080" indent="-455295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ingredients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that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contain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sodium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salts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functioning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substitute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salts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are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used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food.”.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2" y="436879"/>
            <a:ext cx="5758815" cy="4148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B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6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6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(2)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926465" marR="6985" indent="228600">
              <a:lnSpc>
                <a:spcPct val="146700"/>
              </a:lnSpc>
            </a:pPr>
            <a:r>
              <a:rPr dirty="0" sz="1100">
                <a:latin typeface="Cambria"/>
                <a:cs typeface="Cambria"/>
              </a:rPr>
              <a:t>“</a:t>
            </a:r>
            <a:r>
              <a:rPr dirty="0" sz="1200">
                <a:latin typeface="Cambria"/>
                <a:cs typeface="Cambria"/>
              </a:rPr>
              <a:t>(2)</a:t>
            </a:r>
            <a:r>
              <a:rPr dirty="0" sz="1200" spc="47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Unless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otherwise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provided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nutrient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content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relating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provided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all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products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specified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63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75,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84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87,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89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113,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116,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134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135,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146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152,</a:t>
            </a:r>
            <a:endParaRPr sz="1200">
              <a:latin typeface="Cambria"/>
              <a:cs typeface="Cambria"/>
            </a:endParaRPr>
          </a:p>
          <a:p>
            <a:pPr algn="just" marL="926465">
              <a:lnSpc>
                <a:spcPct val="100000"/>
              </a:lnSpc>
              <a:spcBef>
                <a:spcPts val="675"/>
              </a:spcBef>
            </a:pPr>
            <a:r>
              <a:rPr dirty="0" sz="1200" spc="-10">
                <a:latin typeface="Cambria"/>
                <a:cs typeface="Cambria"/>
              </a:rPr>
              <a:t>157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170,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177,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185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207,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214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221,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223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224,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226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242,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246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249,</a:t>
            </a:r>
            <a:endParaRPr sz="1200">
              <a:latin typeface="Cambria"/>
              <a:cs typeface="Cambria"/>
            </a:endParaRPr>
          </a:p>
          <a:p>
            <a:pPr algn="just" marL="92646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252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259,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269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279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282,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339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358,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360</a:t>
            </a:r>
            <a:r>
              <a:rPr dirty="0" sz="1000">
                <a:latin typeface="Cambria"/>
                <a:cs typeface="Cambria"/>
              </a:rPr>
              <a:t>D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360</a:t>
            </a:r>
            <a:r>
              <a:rPr dirty="0" sz="1000" spc="-10">
                <a:latin typeface="Cambria"/>
                <a:cs typeface="Cambria"/>
              </a:rPr>
              <a:t>E</a:t>
            </a:r>
            <a:r>
              <a:rPr dirty="0" sz="1200" spc="-10">
                <a:latin typeface="Cambria"/>
                <a:cs typeface="Cambria"/>
              </a:rPr>
              <a:t>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lvl="1" marL="913130" indent="-443865">
              <a:lnSpc>
                <a:spcPct val="100000"/>
              </a:lnSpc>
              <a:buFont typeface="Cambria"/>
              <a:buAutoNum type="alphaLcParenBoth" startAt="2"/>
              <a:tabLst>
                <a:tab pos="913130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(3)—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lvl="2" marL="1383665" indent="-457200">
              <a:lnSpc>
                <a:spcPct val="100000"/>
              </a:lnSpc>
              <a:spcBef>
                <a:spcPts val="5"/>
              </a:spcBef>
              <a:buAutoNum type="roman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word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“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i="1">
                <a:latin typeface="Cambria"/>
                <a:cs typeface="Cambria"/>
              </a:rPr>
              <a:t>” </a:t>
            </a:r>
            <a:r>
              <a:rPr dirty="0" sz="1200">
                <a:latin typeface="Cambria"/>
                <a:cs typeface="Cambria"/>
              </a:rPr>
              <a:t>at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(a)</a:t>
            </a:r>
            <a:r>
              <a:rPr dirty="0" sz="1200" spc="-2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46" y="4913497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52209" y="4913497"/>
            <a:ext cx="3803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(b)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02529" y="5450201"/>
            <a:ext cx="275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“</a:t>
            </a:r>
            <a:r>
              <a:rPr dirty="0" sz="1200" spc="-20" i="1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959728" y="5450201"/>
            <a:ext cx="36976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4970" algn="l"/>
                <a:tab pos="1069340" algn="l"/>
                <a:tab pos="1367790" algn="l"/>
                <a:tab pos="2054860" algn="l"/>
                <a:tab pos="2808605" algn="l"/>
              </a:tabLst>
            </a:pP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amount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protein,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available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carbohydrate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959728" y="5631558"/>
            <a:ext cx="3700145" cy="1098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(carbohydrate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excluding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dietary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fibre),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total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sugars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fat,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expressed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ml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package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package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only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single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portion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serving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label;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and”;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802629" y="7058401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273546" y="7058401"/>
            <a:ext cx="3724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(b)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502527" y="7593324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i="1">
                <a:latin typeface="Cambria"/>
                <a:cs typeface="Cambria"/>
              </a:rPr>
              <a:t>“(c)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959727" y="7507982"/>
            <a:ext cx="3701415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amount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sodium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expressed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milligrams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Cambria"/>
                <a:cs typeface="Cambria"/>
              </a:rPr>
              <a:t>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package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if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package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contains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only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single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portion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serving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stated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label.”;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59146" y="8666220"/>
            <a:ext cx="5302250" cy="1012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1200" spc="-25" i="1">
                <a:latin typeface="Cambria"/>
                <a:cs typeface="Cambria"/>
              </a:rPr>
              <a:t>(c)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(4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Cambria"/>
              <a:cs typeface="Cambria"/>
            </a:endParaRPr>
          </a:p>
          <a:p>
            <a:pPr marL="469265" marR="5080" indent="228600">
              <a:lnSpc>
                <a:spcPct val="146700"/>
              </a:lnSpc>
              <a:spcBef>
                <a:spcPts val="5"/>
              </a:spcBef>
            </a:pPr>
            <a:r>
              <a:rPr dirty="0" sz="1200">
                <a:latin typeface="Cambria"/>
                <a:cs typeface="Cambria"/>
              </a:rPr>
              <a:t>“(4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20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For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purposes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this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reference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“dietary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fibre” </a:t>
            </a:r>
            <a:r>
              <a:rPr dirty="0" sz="1200">
                <a:latin typeface="Cambria"/>
                <a:cs typeface="Cambria"/>
              </a:rPr>
              <a:t>means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carbohydrate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polymers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three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more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monomeric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units,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1816351" y="436879"/>
            <a:ext cx="4843780" cy="1469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algn="just" marL="12700" marR="508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are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not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hydrolysed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endogenous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enzymes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small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intestine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humans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when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derived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from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plant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origin,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dietary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fibre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may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include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fractions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lignin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compounds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associated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with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polysaccharides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plant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cell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walls.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49" y="2147053"/>
            <a:ext cx="162242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28600">
              <a:lnSpc>
                <a:spcPct val="146700"/>
              </a:lnSpc>
              <a:spcBef>
                <a:spcPts val="100"/>
              </a:spcBef>
              <a:tabLst>
                <a:tab pos="698500" algn="l"/>
                <a:tab pos="1155700" algn="l"/>
              </a:tabLst>
            </a:pPr>
            <a:r>
              <a:rPr dirty="0" sz="1200" spc="-20">
                <a:latin typeface="Cambria"/>
                <a:cs typeface="Cambria"/>
              </a:rPr>
              <a:t>(4</a:t>
            </a:r>
            <a:r>
              <a:rPr dirty="0" sz="1000" spc="-20">
                <a:latin typeface="Cambria"/>
                <a:cs typeface="Cambria"/>
              </a:rPr>
              <a:t>C</a:t>
            </a:r>
            <a:r>
              <a:rPr dirty="0" sz="1200" spc="-20">
                <a:latin typeface="Cambria"/>
                <a:cs typeface="Cambria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this</a:t>
            </a:r>
            <a:r>
              <a:rPr dirty="0" sz="1200" spc="5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categories: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526648" y="2232400"/>
            <a:ext cx="7296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regulation,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553784" y="2232400"/>
            <a:ext cx="549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“dietary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400545" y="2232400"/>
            <a:ext cx="389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fibre”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90661" y="2232400"/>
            <a:ext cx="569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includes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9146" y="2952113"/>
            <a:ext cx="5302250" cy="5296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612900" marR="8890" indent="-457200">
              <a:lnSpc>
                <a:spcPct val="146700"/>
              </a:lnSpc>
              <a:spcBef>
                <a:spcPts val="100"/>
              </a:spcBef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edible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carbohydrate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polymers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naturally</a:t>
            </a:r>
            <a:r>
              <a:rPr dirty="0" sz="1200" spc="24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occurring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consumed;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1612900" marR="5080" indent="-457200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carbohydrate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polymers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have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obtained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from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raw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material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physical,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enzymatic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process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chemical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means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have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been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proven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have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physiological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effect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benefit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health;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1610995" marR="5080" indent="-455295">
              <a:lnSpc>
                <a:spcPct val="146300"/>
              </a:lnSpc>
              <a:spcBef>
                <a:spcPts val="5"/>
              </a:spcBef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synthetic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carbohydrate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polymers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have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been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proven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have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physiological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effect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benefit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health.”;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(9)</a:t>
            </a:r>
            <a:r>
              <a:rPr dirty="0" sz="1200" spc="-10" i="1">
                <a:latin typeface="Cambria"/>
                <a:cs typeface="Cambria"/>
              </a:rPr>
              <a:t>(aa)</a:t>
            </a:r>
            <a:r>
              <a:rPr dirty="0" sz="1200" spc="-1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(11)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Cambria"/>
              <a:cs typeface="Cambria"/>
            </a:endParaRPr>
          </a:p>
          <a:p>
            <a:pPr algn="just" marL="469265" marR="6350" indent="228600">
              <a:lnSpc>
                <a:spcPct val="146400"/>
              </a:lnSpc>
            </a:pPr>
            <a:r>
              <a:rPr dirty="0" sz="1200" i="1">
                <a:latin typeface="Cambria"/>
                <a:cs typeface="Cambria"/>
              </a:rPr>
              <a:t>“</a:t>
            </a:r>
            <a:r>
              <a:rPr dirty="0" sz="1200">
                <a:latin typeface="Cambria"/>
                <a:cs typeface="Cambria"/>
              </a:rPr>
              <a:t>(11)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Where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numerical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information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minerals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has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been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expressed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percentage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Nutrient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Reference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Value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(NRV),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following</a:t>
            </a:r>
            <a:r>
              <a:rPr dirty="0" sz="1200" spc="2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Nutrient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Reference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Value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(NRV)</a:t>
            </a:r>
            <a:r>
              <a:rPr dirty="0" sz="1200" spc="2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2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used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labelling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purposes: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3310252" y="436879"/>
            <a:ext cx="3350260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5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i="1">
                <a:latin typeface="Cambria"/>
                <a:cs typeface="Cambria"/>
              </a:rPr>
              <a:t>Nutrient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Reference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Value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(NRV)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52826" y="1321053"/>
            <a:ext cx="749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latin typeface="Cambria"/>
                <a:cs typeface="Cambria"/>
              </a:rPr>
              <a:t>Component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874133" y="1321051"/>
            <a:ext cx="20447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Cambria"/>
                <a:cs typeface="Cambria"/>
              </a:rPr>
              <a:t>Nutrient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Reference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Value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(NRV)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52826" y="1592325"/>
            <a:ext cx="921385" cy="7531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6670">
              <a:lnSpc>
                <a:spcPct val="1466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C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Cambria"/>
                <a:cs typeface="Cambria"/>
              </a:rPr>
              <a:t>K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Thiamine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Riboflavin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Niacin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baseline="2314" sz="1800" spc="-15">
                <a:latin typeface="Cambria"/>
                <a:cs typeface="Cambria"/>
              </a:rPr>
              <a:t>Vitamin</a:t>
            </a:r>
            <a:r>
              <a:rPr dirty="0" baseline="2314" sz="1800" spc="-37">
                <a:latin typeface="Times New Roman"/>
                <a:cs typeface="Times New Roman"/>
              </a:rPr>
              <a:t> </a:t>
            </a:r>
            <a:r>
              <a:rPr dirty="0" baseline="2314" sz="1800" spc="-37">
                <a:latin typeface="Cambria"/>
                <a:cs typeface="Cambria"/>
              </a:rPr>
              <a:t>B</a:t>
            </a:r>
            <a:r>
              <a:rPr dirty="0" sz="800" spc="-25">
                <a:latin typeface="Cambria"/>
                <a:cs typeface="Cambria"/>
              </a:rPr>
              <a:t>6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baseline="2314" sz="1800" spc="-15">
                <a:latin typeface="Cambria"/>
                <a:cs typeface="Cambria"/>
              </a:rPr>
              <a:t>Vitamin</a:t>
            </a:r>
            <a:r>
              <a:rPr dirty="0" baseline="2314" sz="1800" spc="-37">
                <a:latin typeface="Times New Roman"/>
                <a:cs typeface="Times New Roman"/>
              </a:rPr>
              <a:t> </a:t>
            </a:r>
            <a:r>
              <a:rPr dirty="0" baseline="2314" sz="1800" spc="-37">
                <a:latin typeface="Cambria"/>
                <a:cs typeface="Cambria"/>
              </a:rPr>
              <a:t>B</a:t>
            </a:r>
            <a:r>
              <a:rPr dirty="0" sz="800" spc="-25">
                <a:latin typeface="Cambria"/>
                <a:cs typeface="Cambria"/>
              </a:rPr>
              <a:t>12</a:t>
            </a:r>
            <a:r>
              <a:rPr dirty="0" sz="800" spc="5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Panthotenate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Biotin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Calcium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Magnesium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Iron</a:t>
            </a:r>
            <a:endParaRPr sz="1200">
              <a:latin typeface="Cambria"/>
              <a:cs typeface="Cambria"/>
            </a:endParaRPr>
          </a:p>
          <a:p>
            <a:pPr marL="12700" marR="294640">
              <a:lnSpc>
                <a:spcPts val="2110"/>
              </a:lnSpc>
              <a:spcBef>
                <a:spcPts val="170"/>
              </a:spcBef>
            </a:pPr>
            <a:r>
              <a:rPr dirty="0" sz="1200" spc="-20">
                <a:latin typeface="Cambria"/>
                <a:cs typeface="Cambria"/>
              </a:rPr>
              <a:t>Zinc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Iodine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Copper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Selenium</a:t>
            </a:r>
            <a:endParaRPr sz="1200">
              <a:latin typeface="Cambria"/>
              <a:cs typeface="Cambria"/>
            </a:endParaRPr>
          </a:p>
          <a:p>
            <a:pPr marL="12700" marR="38735">
              <a:lnSpc>
                <a:spcPts val="2110"/>
              </a:lnSpc>
              <a:spcBef>
                <a:spcPts val="10"/>
              </a:spcBef>
            </a:pPr>
            <a:r>
              <a:rPr dirty="0" sz="1200" spc="-10">
                <a:latin typeface="Cambria"/>
                <a:cs typeface="Cambria"/>
              </a:rPr>
              <a:t>Manganese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Molybdenum</a:t>
            </a:r>
            <a:endParaRPr sz="1200">
              <a:latin typeface="Cambria"/>
              <a:cs typeface="Cambria"/>
            </a:endParaRPr>
          </a:p>
          <a:p>
            <a:pPr marL="12700" marR="120650">
              <a:lnSpc>
                <a:spcPts val="2100"/>
              </a:lnSpc>
              <a:spcBef>
                <a:spcPts val="15"/>
              </a:spcBef>
            </a:pPr>
            <a:r>
              <a:rPr dirty="0" sz="1200" spc="-10">
                <a:latin typeface="Cambria"/>
                <a:cs typeface="Cambria"/>
              </a:rPr>
              <a:t>Phosphorus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Choline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5"/>
              </a:spcBef>
            </a:pPr>
            <a:r>
              <a:rPr dirty="0" sz="1200" spc="-10">
                <a:latin typeface="Cambria"/>
                <a:cs typeface="Cambria"/>
              </a:rPr>
              <a:t>Protein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Carbohydrate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Fat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200" spc="-10">
                <a:latin typeface="Cambria"/>
                <a:cs typeface="Cambria"/>
              </a:rPr>
              <a:t>Energy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151757" y="1592325"/>
            <a:ext cx="1491615" cy="753110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latin typeface="Cambria"/>
                <a:cs typeface="Cambria"/>
              </a:rPr>
              <a:t>800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RE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15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 marL="635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60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marL="332105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1.2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332105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1.2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23622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15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NE</a:t>
            </a:r>
            <a:endParaRPr sz="1200">
              <a:latin typeface="Cambria"/>
              <a:cs typeface="Cambria"/>
            </a:endParaRPr>
          </a:p>
          <a:p>
            <a:pPr marL="33210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1.3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marL="57785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400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DFE</a:t>
            </a:r>
            <a:endParaRPr sz="1200">
              <a:latin typeface="Cambria"/>
              <a:cs typeface="Cambria"/>
            </a:endParaRPr>
          </a:p>
          <a:p>
            <a:pPr marL="23622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2.4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5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30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1,000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310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14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11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 marL="127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150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 marL="127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900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60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3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45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micrograms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700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550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50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300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67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grams</a:t>
            </a:r>
            <a:endParaRPr sz="12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2,000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kilocalorie”;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3" y="892809"/>
            <a:ext cx="5756910" cy="8517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6465" indent="-457200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6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(12)—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6"/>
            </a:pPr>
            <a:endParaRPr sz="1200">
              <a:latin typeface="Cambria"/>
              <a:cs typeface="Cambria"/>
            </a:endParaRPr>
          </a:p>
          <a:p>
            <a:pPr lvl="1" marL="1383665" indent="-457200">
              <a:lnSpc>
                <a:spcPct val="100000"/>
              </a:lnSpc>
              <a:buSzPct val="91666"/>
              <a:buFont typeface="Cambria"/>
              <a:buAutoNum type="alpha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“and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sodium,”;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1" marL="1383665" indent="-457200">
              <a:lnSpc>
                <a:spcPct val="100000"/>
              </a:lnSpc>
              <a:buFont typeface="Cambria"/>
              <a:buAutoNum type="alpha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(a)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“and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sodium”.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  <a:p>
            <a:pPr marL="12700" marR="5080" indent="456565">
              <a:lnSpc>
                <a:spcPts val="2120"/>
              </a:lnSpc>
              <a:spcBef>
                <a:spcPts val="175"/>
              </a:spcBef>
              <a:buAutoNum type="arabicPeriod" startAt="7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Regulation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C</a:t>
            </a:r>
            <a:r>
              <a:rPr dirty="0" sz="10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amended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inserting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after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(3)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20"/>
              </a:spcBef>
              <a:buFont typeface="Cambria"/>
              <a:buAutoNum type="arabicPeriod" startAt="7"/>
            </a:pPr>
            <a:endParaRPr sz="1200">
              <a:latin typeface="Cambria"/>
              <a:cs typeface="Cambria"/>
            </a:endParaRPr>
          </a:p>
          <a:p>
            <a:pPr algn="just" marL="461645" marR="6985" indent="236220">
              <a:lnSpc>
                <a:spcPct val="146300"/>
              </a:lnSpc>
            </a:pPr>
            <a:r>
              <a:rPr dirty="0" sz="1200">
                <a:latin typeface="Cambria"/>
                <a:cs typeface="Cambria"/>
              </a:rPr>
              <a:t>“(4)</a:t>
            </a:r>
            <a:r>
              <a:rPr dirty="0" sz="1200" spc="40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package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containing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bear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nutrient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content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except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those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permitted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these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prior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written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approval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 </a:t>
            </a:r>
            <a:r>
              <a:rPr dirty="0" sz="1200" spc="-10">
                <a:latin typeface="Cambria"/>
                <a:cs typeface="Cambria"/>
              </a:rPr>
              <a:t>Director.”.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8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D</a:t>
            </a:r>
            <a:r>
              <a:rPr dirty="0" sz="1200">
                <a:latin typeface="Cambria"/>
                <a:cs typeface="Cambria"/>
              </a:rPr>
              <a:t>(3)</a:t>
            </a:r>
            <a:r>
              <a:rPr dirty="0" sz="1200" i="1">
                <a:latin typeface="Cambria"/>
                <a:cs typeface="Cambria"/>
              </a:rPr>
              <a:t>(c)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amended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deleting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“in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Nutrient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Reference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Values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(NRV)”.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9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E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eriod" startAt="9"/>
            </a:pPr>
            <a:endParaRPr sz="1200">
              <a:latin typeface="Cambria"/>
              <a:cs typeface="Cambria"/>
            </a:endParaRPr>
          </a:p>
          <a:p>
            <a:pPr algn="just" lvl="1" marL="926465" marR="5715" indent="-457200">
              <a:lnSpc>
                <a:spcPct val="1465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in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 spc="-15">
                <a:latin typeface="Cambria"/>
                <a:cs typeface="Cambria"/>
              </a:rPr>
              <a:t>(3),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by</a:t>
            </a:r>
            <a:r>
              <a:rPr dirty="0" sz="1200" spc="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subst</a:t>
            </a:r>
            <a:r>
              <a:rPr dirty="0" sz="1200" spc="5">
                <a:latin typeface="Cambria"/>
                <a:cs typeface="Cambria"/>
              </a:rPr>
              <a:t>i</a:t>
            </a:r>
            <a:r>
              <a:rPr dirty="0" sz="1200">
                <a:latin typeface="Cambria"/>
                <a:cs typeface="Cambria"/>
              </a:rPr>
              <a:t>tuti</a:t>
            </a:r>
            <a:r>
              <a:rPr dirty="0" sz="1200" spc="-5">
                <a:latin typeface="Cambria"/>
                <a:cs typeface="Cambria"/>
              </a:rPr>
              <a:t>n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5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for</a:t>
            </a:r>
            <a:r>
              <a:rPr dirty="0" sz="1200" spc="5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 spc="-15">
                <a:latin typeface="Cambria"/>
                <a:cs typeface="Cambria"/>
              </a:rPr>
              <a:t>words</a:t>
            </a:r>
            <a:r>
              <a:rPr dirty="0" sz="1200" spc="5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“amount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5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nutrient</a:t>
            </a:r>
            <a:r>
              <a:rPr dirty="0" sz="1200" spc="45">
                <a:latin typeface="Cambria"/>
                <a:cs typeface="Cambria"/>
              </a:rPr>
              <a:t> </a:t>
            </a:r>
            <a:r>
              <a:rPr dirty="0" sz="1200" spc="-15">
                <a:latin typeface="Cambria"/>
                <a:cs typeface="Cambria"/>
              </a:rPr>
              <a:t>in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level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considered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source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tha</a:t>
            </a:r>
            <a:r>
              <a:rPr dirty="0" sz="1200">
                <a:latin typeface="Cambria"/>
                <a:cs typeface="Cambria"/>
              </a:rPr>
              <a:t>t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nutrient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per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reference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amount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7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specified</a:t>
            </a:r>
            <a:r>
              <a:rPr dirty="0" sz="1200">
                <a:latin typeface="Cambria"/>
                <a:cs typeface="Cambria"/>
              </a:rPr>
              <a:t>    </a:t>
            </a:r>
            <a:r>
              <a:rPr dirty="0" sz="1200" spc="-10">
                <a:latin typeface="Cambria"/>
                <a:cs typeface="Cambria"/>
              </a:rPr>
              <a:t>in</a:t>
            </a:r>
            <a:r>
              <a:rPr dirty="0" sz="1200" spc="79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 spc="79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I</a:t>
            </a:r>
            <a:r>
              <a:rPr dirty="0" sz="1200">
                <a:latin typeface="Cambria"/>
                <a:cs typeface="Cambria"/>
              </a:rPr>
              <a:t>I    to</a:t>
            </a:r>
            <a:r>
              <a:rPr dirty="0" sz="1200" spc="80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79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Fifth</a:t>
            </a:r>
            <a:r>
              <a:rPr dirty="0" sz="1200" spc="80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</a:t>
            </a:r>
            <a:r>
              <a:rPr dirty="0" sz="1200" spc="79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Schedule”</a:t>
            </a:r>
            <a:r>
              <a:rPr dirty="0" sz="1200" spc="7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80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words</a:t>
            </a:r>
            <a:r>
              <a:rPr dirty="0" sz="120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“minimum</a:t>
            </a:r>
            <a:r>
              <a:rPr dirty="0" sz="1200" spc="49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amount</a:t>
            </a:r>
            <a:r>
              <a:rPr dirty="0" sz="1200" spc="50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required</a:t>
            </a:r>
            <a:r>
              <a:rPr dirty="0" sz="1200" spc="4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9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tha</a:t>
            </a:r>
            <a:r>
              <a:rPr dirty="0" sz="1200">
                <a:latin typeface="Cambria"/>
                <a:cs typeface="Cambria"/>
              </a:rPr>
              <a:t>t</a:t>
            </a:r>
            <a:r>
              <a:rPr dirty="0" sz="1200" spc="50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nutrient</a:t>
            </a:r>
            <a:r>
              <a:rPr dirty="0" sz="1200" spc="50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per</a:t>
            </a:r>
            <a:r>
              <a:rPr dirty="0" sz="1200" spc="49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reference</a:t>
            </a:r>
            <a:r>
              <a:rPr dirty="0" sz="1200" spc="50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amount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specified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I</a:t>
            </a:r>
            <a:r>
              <a:rPr dirty="0" sz="1200" spc="-10">
                <a:latin typeface="Cambria"/>
                <a:cs typeface="Cambria"/>
              </a:rPr>
              <a:t>I</a:t>
            </a:r>
            <a:r>
              <a:rPr dirty="0" sz="1200">
                <a:latin typeface="Cambria"/>
                <a:cs typeface="Cambria"/>
              </a:rPr>
              <a:t>I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to the </a:t>
            </a:r>
            <a:r>
              <a:rPr dirty="0" sz="1200" spc="-5">
                <a:latin typeface="Cambria"/>
                <a:cs typeface="Cambria"/>
              </a:rPr>
              <a:t>Fifth</a:t>
            </a:r>
            <a:r>
              <a:rPr dirty="0" sz="120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A </a:t>
            </a:r>
            <a:r>
              <a:rPr dirty="0" sz="1200" spc="-5">
                <a:latin typeface="Cambria"/>
                <a:cs typeface="Cambria"/>
              </a:rPr>
              <a:t>Schedule”;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(4)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algn="just" marL="926465" marR="5080" indent="228600">
              <a:lnSpc>
                <a:spcPct val="146300"/>
              </a:lnSpc>
            </a:pPr>
            <a:r>
              <a:rPr dirty="0" sz="1200">
                <a:latin typeface="Cambria"/>
                <a:cs typeface="Cambria"/>
              </a:rPr>
              <a:t>“(4)</a:t>
            </a:r>
            <a:r>
              <a:rPr dirty="0" sz="1200" spc="47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Only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nutrient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function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similar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meaning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specified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Table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Fifth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Schedule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permitted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specified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label.”;</a:t>
            </a:r>
            <a:r>
              <a:rPr dirty="0" sz="1200" spc="-25">
                <a:latin typeface="Cambria"/>
                <a:cs typeface="Cambria"/>
              </a:rPr>
              <a:t> and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1" y="892809"/>
            <a:ext cx="5759450" cy="1280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dirty="0" sz="1200" spc="-25" i="1">
                <a:latin typeface="Cambria"/>
                <a:cs typeface="Cambria"/>
              </a:rPr>
              <a:t>(c)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(4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(4</a:t>
            </a:r>
            <a:r>
              <a:rPr dirty="0" sz="1000" spc="-20">
                <a:latin typeface="Cambria"/>
                <a:cs typeface="Cambria"/>
              </a:rPr>
              <a:t>B</a:t>
            </a:r>
            <a:r>
              <a:rPr dirty="0" sz="1200" spc="-20">
                <a:latin typeface="Cambria"/>
                <a:cs typeface="Cambria"/>
              </a:rPr>
              <a:t>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Cambria"/>
                <a:cs typeface="Cambria"/>
              </a:rPr>
              <a:t>New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F</a:t>
            </a:r>
            <a:endParaRPr sz="1000">
              <a:latin typeface="Cambria"/>
              <a:cs typeface="Cambria"/>
            </a:endParaRPr>
          </a:p>
          <a:p>
            <a:pPr marL="12700" marR="5080">
              <a:lnSpc>
                <a:spcPct val="145800"/>
              </a:lnSpc>
              <a:spcBef>
                <a:spcPts val="15"/>
              </a:spcBef>
              <a:tabLst>
                <a:tab pos="469265" algn="l"/>
              </a:tabLst>
            </a:pPr>
            <a:r>
              <a:rPr dirty="0" sz="1200" spc="-25">
                <a:latin typeface="Cambria"/>
                <a:cs typeface="Cambria"/>
              </a:rPr>
              <a:t>10.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principal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Regulations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are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amended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inserting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18</a:t>
            </a:r>
            <a:r>
              <a:rPr dirty="0" sz="1000" spc="-25">
                <a:latin typeface="Cambria"/>
                <a:cs typeface="Cambria"/>
              </a:rPr>
              <a:t>E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580133" y="2500629"/>
            <a:ext cx="14179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“Other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function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claim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243198" y="2415286"/>
            <a:ext cx="3349625" cy="1367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0320" marR="5080" indent="-7620">
              <a:lnSpc>
                <a:spcPct val="146700"/>
              </a:lnSpc>
              <a:spcBef>
                <a:spcPts val="100"/>
              </a:spcBef>
            </a:pPr>
            <a:r>
              <a:rPr dirty="0" sz="11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F</a:t>
            </a:r>
            <a:r>
              <a:rPr dirty="0" sz="1100">
                <a:latin typeface="Cambria"/>
                <a:cs typeface="Cambria"/>
              </a:rPr>
              <a:t>.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spc="3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this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regulation,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“other</a:t>
            </a:r>
            <a:r>
              <a:rPr dirty="0" sz="1200" spc="4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function</a:t>
            </a:r>
            <a:r>
              <a:rPr dirty="0" sz="1200" spc="5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claim” </a:t>
            </a:r>
            <a:r>
              <a:rPr dirty="0" sz="1200">
                <a:latin typeface="Cambria"/>
                <a:cs typeface="Cambria"/>
              </a:rPr>
              <a:t>means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that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describes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specific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beneficial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effect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component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that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gives</a:t>
            </a:r>
            <a:r>
              <a:rPr dirty="0" sz="1200" spc="4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positive</a:t>
            </a:r>
            <a:r>
              <a:rPr dirty="0" sz="1200" spc="4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contribution</a:t>
            </a:r>
            <a:r>
              <a:rPr dirty="0" sz="1200" spc="4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4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health</a:t>
            </a:r>
            <a:r>
              <a:rPr dirty="0" sz="1200" spc="450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improvement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function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body.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250821" y="4023477"/>
            <a:ext cx="3342004" cy="4582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686435">
              <a:lnSpc>
                <a:spcPct val="146700"/>
              </a:lnSpc>
              <a:spcBef>
                <a:spcPts val="100"/>
              </a:spcBef>
              <a:buAutoNum type="arabicParenBoth" startAt="2"/>
              <a:tabLst>
                <a:tab pos="699135" algn="l"/>
              </a:tabLst>
            </a:pPr>
            <a:r>
              <a:rPr dirty="0" sz="1200">
                <a:latin typeface="Cambria"/>
                <a:cs typeface="Cambria"/>
              </a:rPr>
              <a:t>An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function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claim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not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imply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include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any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statement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to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effect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that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nutrient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would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afford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cure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treatment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disease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protection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from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disease.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algn="just" marL="12700" marR="5080" indent="676910">
              <a:lnSpc>
                <a:spcPct val="146600"/>
              </a:lnSpc>
              <a:buAutoNum type="arabicParenBoth" startAt="2"/>
              <a:tabLst>
                <a:tab pos="689610" algn="l"/>
              </a:tabLst>
            </a:pP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describes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food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include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claims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relating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function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component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body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unless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which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function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complies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minimum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amount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food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component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conditions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specified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IV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Fifth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Schedule.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rabicParenBoth" startAt="2"/>
            </a:pPr>
            <a:endParaRPr sz="1200">
              <a:latin typeface="Cambria"/>
              <a:cs typeface="Cambria"/>
            </a:endParaRPr>
          </a:p>
          <a:p>
            <a:pPr algn="just" marL="12700" marR="5715" indent="637540">
              <a:lnSpc>
                <a:spcPct val="146700"/>
              </a:lnSpc>
              <a:buAutoNum type="arabicParenBoth" startAt="2"/>
              <a:tabLst>
                <a:tab pos="650240" algn="l"/>
              </a:tabLst>
            </a:pP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label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on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</a:t>
            </a:r>
            <a:r>
              <a:rPr dirty="0" sz="1200" spc="-5">
                <a:latin typeface="Cambria"/>
                <a:cs typeface="Cambria"/>
              </a:rPr>
              <a:t>ack</a:t>
            </a:r>
            <a:r>
              <a:rPr dirty="0" sz="1200">
                <a:latin typeface="Cambria"/>
                <a:cs typeface="Cambria"/>
              </a:rPr>
              <a:t>age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containing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any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food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shal</a:t>
            </a:r>
            <a:r>
              <a:rPr dirty="0" sz="1200">
                <a:latin typeface="Cambria"/>
                <a:cs typeface="Cambria"/>
              </a:rPr>
              <a:t>l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bear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an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other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function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claim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except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</a:t>
            </a:r>
            <a:r>
              <a:rPr dirty="0" sz="1200" spc="-15">
                <a:latin typeface="Cambria"/>
                <a:cs typeface="Cambria"/>
              </a:rPr>
              <a:t>h</a:t>
            </a:r>
            <a:r>
              <a:rPr dirty="0" sz="1200">
                <a:latin typeface="Cambria"/>
                <a:cs typeface="Cambria"/>
              </a:rPr>
              <a:t>ose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claims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permitted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</a:t>
            </a:r>
            <a:r>
              <a:rPr dirty="0" sz="1200" spc="-10">
                <a:latin typeface="Cambria"/>
                <a:cs typeface="Cambria"/>
              </a:rPr>
              <a:t>e</a:t>
            </a:r>
            <a:r>
              <a:rPr dirty="0" sz="1200">
                <a:latin typeface="Cambria"/>
                <a:cs typeface="Cambria"/>
              </a:rPr>
              <a:t>se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with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prior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Cambria"/>
                <a:cs typeface="Cambria"/>
              </a:rPr>
              <a:t>written approval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 </a:t>
            </a:r>
            <a:r>
              <a:rPr dirty="0" sz="1200" spc="-10">
                <a:latin typeface="Cambria"/>
                <a:cs typeface="Cambria"/>
              </a:rPr>
              <a:t>Director.”.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2" y="436879"/>
            <a:ext cx="5760085" cy="280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19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1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19(6)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1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(a)</a:t>
            </a:r>
            <a:r>
              <a:rPr dirty="0" sz="1200" spc="-20">
                <a:latin typeface="Cambria"/>
                <a:cs typeface="Cambria"/>
              </a:rPr>
              <a:t>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2" marL="1382395" marR="5080" indent="-455930">
              <a:lnSpc>
                <a:spcPct val="146700"/>
              </a:lnSpc>
              <a:buAutoNum type="romanLcParenBoth"/>
              <a:tabLst>
                <a:tab pos="13836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substituting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"(state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chemical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name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additive)”</a:t>
            </a:r>
            <a:r>
              <a:rPr dirty="0" sz="1200" spc="4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4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“(state</a:t>
            </a:r>
            <a:r>
              <a:rPr dirty="0" sz="1200" spc="4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48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chemical</a:t>
            </a:r>
            <a:r>
              <a:rPr dirty="0" sz="1200" spc="480">
                <a:latin typeface="Cambria"/>
                <a:cs typeface="Cambria"/>
              </a:rPr>
              <a:t> </a:t>
            </a:r>
            <a:r>
              <a:rPr dirty="0" sz="1200" spc="-20">
                <a:latin typeface="Cambria"/>
                <a:cs typeface="Cambria"/>
              </a:rPr>
              <a:t>name </a:t>
            </a:r>
            <a:r>
              <a:rPr dirty="0" sz="1200" spc="-20">
                <a:latin typeface="Cambria"/>
                <a:cs typeface="Cambria"/>
              </a:rPr>
              <a:t>	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International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Numbering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System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(INS)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additive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number)”;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52" y="3573902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73552" y="3573902"/>
            <a:ext cx="3453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“colouring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substances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or”;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59157" y="4108824"/>
            <a:ext cx="5301615" cy="1527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(iii)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“and”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end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0">
                <a:latin typeface="Cambria"/>
                <a:cs typeface="Cambria"/>
              </a:rPr>
              <a:t> paragraph;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19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2"/>
              <a:tabLst>
                <a:tab pos="469265" algn="l"/>
                <a:tab pos="757555" algn="l"/>
                <a:tab pos="1668780" algn="l"/>
                <a:tab pos="2322195" algn="l"/>
                <a:tab pos="2661920" algn="l"/>
                <a:tab pos="3072765" algn="l"/>
                <a:tab pos="4034154" algn="l"/>
                <a:tab pos="4288155" algn="l"/>
                <a:tab pos="5095875" algn="l"/>
              </a:tabLst>
            </a:pPr>
            <a:r>
              <a:rPr dirty="0" sz="1200" spc="-25">
                <a:latin typeface="Cambria"/>
                <a:cs typeface="Cambria"/>
              </a:rPr>
              <a:t>by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full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stop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at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end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“;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and”;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buFont typeface="Cambria"/>
              <a:buAutoNum type="alphaLcParenBoth" startAt="3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(b)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159261" y="5963787"/>
            <a:ext cx="2622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“</a:t>
            </a:r>
            <a:r>
              <a:rPr dirty="0" sz="1200" spc="-20" i="1">
                <a:latin typeface="Cambria"/>
                <a:cs typeface="Cambria"/>
              </a:rPr>
              <a:t>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616842" y="5879967"/>
            <a:ext cx="4042410" cy="10953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6400"/>
              </a:lnSpc>
              <a:spcBef>
                <a:spcPts val="90"/>
              </a:spcBef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2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12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“For</a:t>
            </a:r>
            <a:r>
              <a:rPr dirty="0" sz="1200" spc="12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12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Use”</a:t>
            </a:r>
            <a:r>
              <a:rPr dirty="0" sz="1200" spc="13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other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same</a:t>
            </a:r>
            <a:r>
              <a:rPr dirty="0" sz="1200" spc="2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significance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close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proximity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21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name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International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Numbering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System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(INS)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additive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number.”.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02008" y="7218422"/>
            <a:ext cx="5755640" cy="16332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23</a:t>
            </a:r>
            <a:endParaRPr sz="1200">
              <a:latin typeface="Cambria"/>
              <a:cs typeface="Cambria"/>
            </a:endParaRPr>
          </a:p>
          <a:p>
            <a:pPr marL="12700" marR="5080" indent="456565">
              <a:lnSpc>
                <a:spcPct val="146700"/>
              </a:lnSpc>
              <a:buAutoNum type="arabicPeriod" startAt="12"/>
              <a:tabLst>
                <a:tab pos="469265" algn="l"/>
                <a:tab pos="1317625" algn="l"/>
                <a:tab pos="1631314" algn="l"/>
                <a:tab pos="1903730" algn="l"/>
                <a:tab pos="2258695" algn="l"/>
                <a:tab pos="2989580" algn="l"/>
                <a:tab pos="3905885" algn="l"/>
                <a:tab pos="4159250" algn="l"/>
                <a:tab pos="4906645" algn="l"/>
                <a:tab pos="521271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23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amended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by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deleting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(4).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Cambria"/>
              <a:buAutoNum type="arabicPeriod" startAt="12"/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25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13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25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2" y="436879"/>
            <a:ext cx="5759450" cy="7901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algn="just" marL="926465" marR="5080" indent="-457200">
              <a:lnSpc>
                <a:spcPct val="1467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3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subregulation</a:t>
            </a:r>
            <a:r>
              <a:rPr dirty="0" sz="1200" spc="3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(5),</a:t>
            </a:r>
            <a:r>
              <a:rPr dirty="0" sz="1200" spc="3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3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substituting</a:t>
            </a:r>
            <a:r>
              <a:rPr dirty="0" sz="1200" spc="3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3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3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“Where</a:t>
            </a:r>
            <a:r>
              <a:rPr dirty="0" sz="1200" spc="3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320">
                <a:latin typeface="Cambria"/>
                <a:cs typeface="Cambria"/>
              </a:rPr>
              <a:t> </a:t>
            </a:r>
            <a:r>
              <a:rPr dirty="0" sz="1200" spc="-20">
                <a:latin typeface="Cambria"/>
                <a:cs typeface="Cambria"/>
              </a:rPr>
              <a:t>food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polydextrose”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“Where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added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with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25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50">
                <a:latin typeface="Cambria"/>
                <a:cs typeface="Cambria"/>
              </a:rPr>
              <a:t>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polydextrose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more”;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(6).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26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4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Regulation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26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rabicPeriod" startAt="14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(6);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1" marL="895985" indent="-426720">
              <a:lnSpc>
                <a:spcPct val="100000"/>
              </a:lnSpc>
              <a:buFont typeface="Cambria"/>
              <a:buAutoNum type="alphaLcParenBoth"/>
              <a:tabLst>
                <a:tab pos="89598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(7)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926465" marR="7620" indent="26797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“(7)</a:t>
            </a:r>
            <a:r>
              <a:rPr dirty="0" sz="1200" spc="35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No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on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package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containing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any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shall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bear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permitted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claims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specified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column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(1)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Table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V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 spc="-25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Fifth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Schedule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unless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food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package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meets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conditions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specified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column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(3)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Table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V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Schedule.”;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 startAt="3"/>
              <a:tabLst>
                <a:tab pos="9264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subregulations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(8)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(9).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Fifth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Schedule</a:t>
            </a:r>
            <a:endParaRPr sz="1200">
              <a:latin typeface="Cambria"/>
              <a:cs typeface="Cambria"/>
            </a:endParaRPr>
          </a:p>
          <a:p>
            <a:pPr marL="461645" indent="-448945">
              <a:lnSpc>
                <a:spcPct val="100000"/>
              </a:lnSpc>
              <a:spcBef>
                <a:spcPts val="675"/>
              </a:spcBef>
              <a:buAutoNum type="arabicPeriod" startAt="15"/>
              <a:tabLst>
                <a:tab pos="461645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Fifth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Schedule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rabicPeriod" startAt="15"/>
            </a:pPr>
            <a:endParaRPr sz="1200">
              <a:latin typeface="Cambria"/>
              <a:cs typeface="Cambria"/>
            </a:endParaRPr>
          </a:p>
          <a:p>
            <a:pPr algn="just" lvl="1" marL="911860" marR="5080" indent="-450215">
              <a:lnSpc>
                <a:spcPct val="146700"/>
              </a:lnSpc>
              <a:buFont typeface="Cambria"/>
              <a:buAutoNum type="alphaLcParenBoth"/>
              <a:tabLst>
                <a:tab pos="913130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heading,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16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substituting</a:t>
            </a:r>
            <a:r>
              <a:rPr dirty="0" sz="1200" spc="16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16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170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16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“(Regulation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18</a:t>
            </a:r>
            <a:r>
              <a:rPr dirty="0" sz="1000" spc="-10">
                <a:latin typeface="Cambria"/>
                <a:cs typeface="Cambria"/>
              </a:rPr>
              <a:t>C</a:t>
            </a:r>
            <a:r>
              <a:rPr dirty="0" sz="1200" spc="-10">
                <a:latin typeface="Cambria"/>
                <a:cs typeface="Cambria"/>
              </a:rPr>
              <a:t>)” </a:t>
            </a:r>
            <a:r>
              <a:rPr dirty="0" sz="1200" spc="-10">
                <a:latin typeface="Cambria"/>
                <a:cs typeface="Cambria"/>
              </a:rPr>
              <a:t>	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words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“(Regulations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C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D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E</a:t>
            </a:r>
            <a:r>
              <a:rPr dirty="0" sz="1200">
                <a:latin typeface="Cambria"/>
                <a:cs typeface="Cambria"/>
              </a:rPr>
              <a:t>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F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26)”;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1" marL="913130" indent="-451484">
              <a:lnSpc>
                <a:spcPct val="100000"/>
              </a:lnSpc>
              <a:buFont typeface="Cambria"/>
              <a:buAutoNum type="alphaLcParenBoth"/>
              <a:tabLst>
                <a:tab pos="913130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TABLE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inserting</a:t>
            </a:r>
            <a:r>
              <a:rPr dirty="0" sz="1200" spc="3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3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0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item</a:t>
            </a:r>
            <a:r>
              <a:rPr dirty="0" sz="1200" spc="3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“Sodium”</a:t>
            </a:r>
            <a:r>
              <a:rPr dirty="0" sz="1200" spc="30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2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30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particulars</a:t>
            </a:r>
            <a:endParaRPr sz="1200">
              <a:latin typeface="Cambria"/>
              <a:cs typeface="Cambria"/>
            </a:endParaRPr>
          </a:p>
          <a:p>
            <a:pPr marL="913130">
              <a:lnSpc>
                <a:spcPct val="100000"/>
              </a:lnSpc>
              <a:spcBef>
                <a:spcPts val="675"/>
              </a:spcBef>
            </a:pPr>
            <a:r>
              <a:rPr dirty="0" sz="1200" spc="-10">
                <a:latin typeface="Cambria"/>
                <a:cs typeface="Cambria"/>
              </a:rPr>
              <a:t>relating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items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particulars: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21048" y="3692776"/>
            <a:ext cx="5163185" cy="3425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7365" indent="-456565">
              <a:lnSpc>
                <a:spcPct val="100000"/>
              </a:lnSpc>
              <a:spcBef>
                <a:spcPts val="100"/>
              </a:spcBef>
              <a:buFont typeface="Cambria"/>
              <a:buAutoNum type="alphaLcParenBoth" startAt="3"/>
              <a:tabLst>
                <a:tab pos="507365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II—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lphaLcParenBoth" startAt="3"/>
            </a:pPr>
            <a:endParaRPr sz="1200">
              <a:latin typeface="Cambria"/>
              <a:cs typeface="Cambria"/>
            </a:endParaRPr>
          </a:p>
          <a:p>
            <a:pPr lvl="1" marL="964565" indent="-457200">
              <a:lnSpc>
                <a:spcPct val="100000"/>
              </a:lnSpc>
              <a:buAutoNum type="romanLcParenBoth"/>
              <a:tabLst>
                <a:tab pos="96456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items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particulars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relating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it:</a:t>
            </a:r>
            <a:endParaRPr sz="1200">
              <a:latin typeface="Cambria"/>
              <a:cs typeface="Cambria"/>
            </a:endParaRPr>
          </a:p>
          <a:p>
            <a:pPr marL="964565" marR="2131695">
              <a:lnSpc>
                <a:spcPct val="292600"/>
              </a:lnSpc>
              <a:spcBef>
                <a:spcPts val="10"/>
              </a:spcBef>
            </a:pPr>
            <a:r>
              <a:rPr dirty="0" sz="1200">
                <a:latin typeface="Cambria"/>
                <a:cs typeface="Cambria"/>
              </a:rPr>
              <a:t>“Oat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Soluble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Fibre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(b-glucan)**;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Total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Sialic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Acid;</a:t>
            </a:r>
            <a:endParaRPr sz="1200">
              <a:latin typeface="Cambria"/>
              <a:cs typeface="Cambria"/>
            </a:endParaRPr>
          </a:p>
          <a:p>
            <a:pPr marL="964565" marR="2443480">
              <a:lnSpc>
                <a:spcPct val="293300"/>
              </a:lnSpc>
            </a:pPr>
            <a:r>
              <a:rPr dirty="0" sz="1200">
                <a:latin typeface="Cambria"/>
                <a:cs typeface="Cambria"/>
              </a:rPr>
              <a:t>Plant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Sterol/Plant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Stanol</a:t>
            </a:r>
            <a:r>
              <a:rPr dirty="0" baseline="20833" sz="1200" spc="-15">
                <a:latin typeface="Cambria"/>
                <a:cs typeface="Cambria"/>
              </a:rPr>
              <a:t>@</a:t>
            </a:r>
            <a:r>
              <a:rPr dirty="0" sz="1200" spc="-10">
                <a:latin typeface="Cambria"/>
                <a:cs typeface="Cambria"/>
              </a:rPr>
              <a:t>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Inulin;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marL="964565">
              <a:lnSpc>
                <a:spcPct val="100000"/>
              </a:lnSpc>
            </a:pPr>
            <a:r>
              <a:rPr dirty="0" sz="1200" spc="-10">
                <a:latin typeface="Cambria"/>
                <a:cs typeface="Cambria"/>
              </a:rPr>
              <a:t>Oligofructose”;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16347" y="7445488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273547" y="7360141"/>
            <a:ext cx="438721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inserting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item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“Total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Dietary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Fibre”</a:t>
            </a:r>
            <a:r>
              <a:rPr dirty="0" sz="1200" spc="-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particulars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relating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items: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870199" y="906778"/>
          <a:ext cx="4853940" cy="2465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890"/>
                <a:gridCol w="927735"/>
                <a:gridCol w="2944495"/>
              </a:tblGrid>
              <a:tr h="281940">
                <a:tc>
                  <a:txBody>
                    <a:bodyPr/>
                    <a:lstStyle/>
                    <a:p>
                      <a:pPr marL="86360">
                        <a:lnSpc>
                          <a:spcPts val="1395"/>
                        </a:lnSpc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Component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ts val="1395"/>
                        </a:lnSpc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Claim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395"/>
                        </a:lnSpc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Conditions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454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spc="-25" i="1">
                          <a:latin typeface="Cambria"/>
                          <a:cs typeface="Cambria"/>
                        </a:rPr>
                        <a:t>A.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200" spc="-25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more</a:t>
                      </a:r>
                      <a:r>
                        <a:rPr dirty="0" sz="1200" spc="-30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20" i="1">
                          <a:latin typeface="Cambria"/>
                          <a:cs typeface="Cambria"/>
                        </a:rPr>
                        <a:t>than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“Gluten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Reduced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Free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vl="1" marL="405130" indent="-315595">
                        <a:lnSpc>
                          <a:spcPts val="1405"/>
                        </a:lnSpc>
                        <a:buAutoNum type="arabicPeriod"/>
                        <a:tabLst>
                          <a:tab pos="405130" algn="l"/>
                        </a:tabLst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(solids or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liquids)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lvl="1" marL="488950" indent="-399415">
                        <a:lnSpc>
                          <a:spcPct val="100000"/>
                        </a:lnSpc>
                        <a:spcBef>
                          <a:spcPts val="1365"/>
                        </a:spcBef>
                        <a:buAutoNum type="arabicPeriod"/>
                        <a:tabLst>
                          <a:tab pos="488950" algn="l"/>
                        </a:tabLst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per 100 g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(solids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liquids)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7945" marR="59690">
                        <a:lnSpc>
                          <a:spcPct val="977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200" spc="135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200" spc="135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200" spc="130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“reduced</a:t>
                      </a:r>
                      <a:r>
                        <a:rPr dirty="0" sz="1200" spc="135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gluten”</a:t>
                      </a:r>
                      <a:r>
                        <a:rPr dirty="0" sz="1200" spc="145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consisting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one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more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ingredients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wheat,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rye,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barley,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oats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their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crossbred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varieties,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which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have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been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specially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processed</a:t>
                      </a:r>
                      <a:r>
                        <a:rPr dirty="0" sz="12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reduce</a:t>
                      </a:r>
                      <a:r>
                        <a:rPr dirty="0" sz="12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2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gluten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content”;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2260345" y="8262872"/>
          <a:ext cx="4478655" cy="1369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845"/>
                <a:gridCol w="856615"/>
                <a:gridCol w="2112644"/>
              </a:tblGrid>
              <a:tr h="284480">
                <a:tc>
                  <a:txBody>
                    <a:bodyPr/>
                    <a:lstStyle/>
                    <a:p>
                      <a:pPr marL="350520">
                        <a:lnSpc>
                          <a:spcPts val="1390"/>
                        </a:lnSpc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Component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1390"/>
                        </a:lnSpc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Claim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10" i="1">
                          <a:latin typeface="Cambria"/>
                          <a:cs typeface="Cambria"/>
                        </a:rPr>
                        <a:t>Conditions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</a:pPr>
                      <a:r>
                        <a:rPr dirty="0" sz="1200" spc="-25" i="1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less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i="1">
                          <a:latin typeface="Cambria"/>
                          <a:cs typeface="Cambria"/>
                        </a:rPr>
                        <a:t>than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“Alphalinolen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acid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Source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High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0.3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0.6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3658233" y="995423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47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260345" y="914398"/>
          <a:ext cx="4478655" cy="12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845"/>
                <a:gridCol w="856615"/>
                <a:gridCol w="2112644"/>
              </a:tblGrid>
              <a:tr h="125730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Ganglioside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Source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11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g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7945" marR="61594">
                        <a:lnSpc>
                          <a:spcPts val="14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milk</a:t>
                      </a:r>
                      <a:r>
                        <a:rPr dirty="0" sz="1200" spc="4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2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200" spc="45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dairy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products</a:t>
                      </a:r>
                      <a:r>
                        <a:rPr dirty="0" sz="12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that</a:t>
                      </a:r>
                      <a:r>
                        <a:rPr dirty="0" sz="1200" spc="40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naturally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contains</a:t>
                      </a:r>
                      <a:r>
                        <a:rPr dirty="0" sz="1200" spc="-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ganglioside”;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1359151" y="436879"/>
            <a:ext cx="5302885" cy="8705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200">
              <a:latin typeface="Cambria"/>
              <a:cs typeface="Cambria"/>
            </a:endParaRPr>
          </a:p>
          <a:p>
            <a:pPr marL="469900" marR="9525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mematuhi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kehendak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ditetapkan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diiktiraf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oleh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Bahagian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Keselamatan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Kualiti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Makanan”;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algn="r" marL="393065" marR="16510" indent="-393065">
              <a:lnSpc>
                <a:spcPct val="100000"/>
              </a:lnSpc>
              <a:buFont typeface="Cambria"/>
              <a:buAutoNum type="alphaLcParenBoth" startAt="2"/>
              <a:tabLst>
                <a:tab pos="3930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(8)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marL="469900" marR="5715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“(9)</a:t>
            </a:r>
            <a:r>
              <a:rPr dirty="0" sz="1200" spc="295">
                <a:latin typeface="Cambria"/>
                <a:cs typeface="Cambria"/>
              </a:rPr>
              <a:t>   </a:t>
            </a: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4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4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memperihalkan</a:t>
            </a:r>
            <a:r>
              <a:rPr dirty="0" sz="1200" spc="4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apa-apa</a:t>
            </a:r>
            <a:r>
              <a:rPr dirty="0" sz="1200" spc="44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2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204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204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“diet</a:t>
            </a:r>
            <a:r>
              <a:rPr dirty="0" sz="1200" spc="21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khas”</a:t>
            </a:r>
            <a:r>
              <a:rPr dirty="0" sz="1200" spc="1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204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apa-apa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lain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sama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kecuali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sebagaimana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diperuntukkan</a:t>
            </a:r>
            <a:r>
              <a:rPr dirty="0" sz="1200" spc="30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selainnya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ini.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algn="just" lvl="1" marL="469265" marR="5715" indent="685165">
              <a:lnSpc>
                <a:spcPct val="146200"/>
              </a:lnSpc>
              <a:buAutoNum type="arabicParenBoth" startAt="10"/>
              <a:tabLst>
                <a:tab pos="1154430" algn="l"/>
              </a:tabLst>
            </a:pP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4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4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4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memperihalkan</a:t>
            </a:r>
            <a:r>
              <a:rPr dirty="0" sz="1200" spc="4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apa-apa</a:t>
            </a:r>
            <a:r>
              <a:rPr dirty="0" sz="1200" spc="459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“bijian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penuh”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“mil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penuh”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melainkan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rabicParenBoth" startAt="10"/>
            </a:pPr>
            <a:endParaRPr sz="1200">
              <a:latin typeface="Cambria"/>
              <a:cs typeface="Cambria"/>
            </a:endParaRPr>
          </a:p>
          <a:p>
            <a:pPr lvl="2" marL="1612900" marR="7620" indent="-457200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100%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bijian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penuh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penuh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tepung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gandum,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tepung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beras,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beras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bijian;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138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r" lvl="2" marL="456565" marR="8890" indent="-456565">
              <a:lnSpc>
                <a:spcPct val="100000"/>
              </a:lnSpc>
              <a:buFont typeface="Cambria"/>
              <a:buAutoNum type="alphaLcParenBoth"/>
              <a:tabLst>
                <a:tab pos="456565" algn="l"/>
              </a:tabLst>
            </a:pPr>
            <a:r>
              <a:rPr dirty="0" sz="1200" spc="-10">
                <a:latin typeface="Cambria"/>
                <a:cs typeface="Cambria"/>
              </a:rPr>
              <a:t>60%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atau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lebih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bijian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penuh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atau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mil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penuh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bagi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roti;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2" marL="1612900" marR="5080" indent="-457200">
              <a:lnSpc>
                <a:spcPct val="146700"/>
              </a:lnSpc>
              <a:buFont typeface="Cambria"/>
              <a:buAutoNum type="alphaLcParenBoth"/>
              <a:tabLst>
                <a:tab pos="1612900" algn="l"/>
              </a:tabLst>
            </a:pPr>
            <a:r>
              <a:rPr dirty="0" sz="1200">
                <a:latin typeface="Cambria"/>
                <a:cs typeface="Cambria"/>
              </a:rPr>
              <a:t>25%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8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lebih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bijian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penuh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mil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penuh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hidangan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bagi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hasil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lain.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469900" marR="5080" indent="689610">
              <a:lnSpc>
                <a:spcPct val="146800"/>
              </a:lnSpc>
              <a:buAutoNum type="arabicParenBoth" startAt="10"/>
              <a:tabLst>
                <a:tab pos="1159510" algn="l"/>
              </a:tabLst>
            </a:pPr>
            <a:r>
              <a:rPr dirty="0" sz="1200">
                <a:latin typeface="Cambria"/>
                <a:cs typeface="Cambria"/>
              </a:rPr>
              <a:t>Hendaklah</a:t>
            </a:r>
            <a:r>
              <a:rPr dirty="0" sz="1200" spc="3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ditulis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2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perkataan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“bijian</a:t>
            </a:r>
            <a:r>
              <a:rPr dirty="0" sz="1200" spc="2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penuh”</a:t>
            </a:r>
            <a:r>
              <a:rPr dirty="0" sz="1200" spc="310">
                <a:latin typeface="Cambria"/>
                <a:cs typeface="Cambria"/>
              </a:rPr>
              <a:t> </a:t>
            </a:r>
            <a:r>
              <a:rPr dirty="0" sz="1200" spc="-2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“mil</a:t>
            </a:r>
            <a:r>
              <a:rPr dirty="0" sz="1200" spc="3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penuh”</a:t>
            </a:r>
            <a:r>
              <a:rPr dirty="0" sz="1200" spc="40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3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peratus</a:t>
            </a:r>
            <a:r>
              <a:rPr dirty="0" sz="1200" spc="3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bijian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penuh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mil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penuh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huruf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kurang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4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poin.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0"/>
              </a:spcBef>
              <a:buFont typeface="Cambria"/>
              <a:buAutoNum type="arabicParenBoth" startAt="10"/>
            </a:pPr>
            <a:endParaRPr sz="1200">
              <a:latin typeface="Cambria"/>
              <a:cs typeface="Cambria"/>
            </a:endParaRPr>
          </a:p>
          <a:p>
            <a:pPr algn="just" lvl="1" marL="469900" marR="5715" indent="685165">
              <a:lnSpc>
                <a:spcPct val="146700"/>
              </a:lnSpc>
              <a:spcBef>
                <a:spcPts val="5"/>
              </a:spcBef>
              <a:buAutoNum type="arabicParenBoth" startAt="10"/>
              <a:tabLst>
                <a:tab pos="1155065" algn="l"/>
              </a:tabLst>
            </a:pP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maksud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subperaturan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(10)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(11),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sebutan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tentang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“bijian</a:t>
            </a:r>
            <a:r>
              <a:rPr dirty="0" sz="1200" spc="3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penuh”</a:t>
            </a:r>
            <a:r>
              <a:rPr dirty="0" sz="1200" spc="3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38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“mil</a:t>
            </a:r>
            <a:r>
              <a:rPr dirty="0" sz="1200" spc="3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penuh”</a:t>
            </a:r>
            <a:r>
              <a:rPr dirty="0" sz="1200" spc="39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ialah</a:t>
            </a:r>
            <a:r>
              <a:rPr dirty="0" sz="1200" spc="39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sebutan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tentang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bijirin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bijian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terdiri</a:t>
            </a:r>
            <a:r>
              <a:rPr dirty="0" sz="1200" spc="17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isirong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8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keadaan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baik,</a:t>
            </a:r>
            <a:r>
              <a:rPr dirty="0" sz="1200" spc="17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dikisar,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dikisar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halus,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dihancurkan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dipecahkan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dibuang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bahagian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dimakan.”.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/>
          <p:nvPr/>
        </p:nvSpPr>
        <p:spPr>
          <a:xfrm>
            <a:off x="5249036" y="6345093"/>
            <a:ext cx="1930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spc="-25">
                <a:latin typeface="Cambria"/>
                <a:cs typeface="Cambria"/>
              </a:rPr>
              <a:t>60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59151" y="892809"/>
            <a:ext cx="5930265" cy="977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1200" spc="-25" i="1">
                <a:latin typeface="Cambria"/>
                <a:cs typeface="Cambria"/>
              </a:rPr>
              <a:t>(d)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inserting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after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tables: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90"/>
              </a:spcBef>
            </a:pPr>
            <a:endParaRPr sz="1200">
              <a:latin typeface="Cambria"/>
              <a:cs typeface="Cambria"/>
            </a:endParaRPr>
          </a:p>
          <a:p>
            <a:pPr algn="ctr" marL="2959100">
              <a:lnSpc>
                <a:spcPct val="100000"/>
              </a:lnSpc>
            </a:pPr>
            <a:r>
              <a:rPr dirty="0" sz="1100">
                <a:latin typeface="Cambria"/>
                <a:cs typeface="Cambria"/>
              </a:rPr>
              <a:t>“TABLE</a:t>
            </a:r>
            <a:r>
              <a:rPr dirty="0" sz="1100" spc="-25">
                <a:latin typeface="Cambria"/>
                <a:cs typeface="Cambria"/>
              </a:rPr>
              <a:t> III</a:t>
            </a:r>
            <a:endParaRPr sz="1100">
              <a:latin typeface="Cambria"/>
              <a:cs typeface="Cambria"/>
            </a:endParaRPr>
          </a:p>
          <a:p>
            <a:pPr algn="ctr" marL="2959735">
              <a:lnSpc>
                <a:spcPct val="100000"/>
              </a:lnSpc>
              <a:spcBef>
                <a:spcPts val="615"/>
              </a:spcBef>
            </a:pPr>
            <a:r>
              <a:rPr dirty="0" sz="1100" spc="-10">
                <a:latin typeface="Cambria"/>
                <a:cs typeface="Cambria"/>
              </a:rPr>
              <a:t>CONDITIONS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NUTRIENT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FUNCTION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CLAIMS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854959" y="2188716"/>
          <a:ext cx="7967345" cy="3913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45402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Folic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acid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indent="-332740">
                        <a:lnSpc>
                          <a:spcPts val="129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Folic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acid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essential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growth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division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cells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indent="-332105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Folate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plays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role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formation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cells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98145" marR="62230" indent="-330200">
                        <a:lnSpc>
                          <a:spcPts val="1300"/>
                        </a:lnSpc>
                        <a:buAutoNum type="romanLcParenBoth"/>
                        <a:tabLst>
                          <a:tab pos="400685" algn="l"/>
                          <a:tab pos="927735" algn="l"/>
                          <a:tab pos="1403985" algn="l"/>
                          <a:tab pos="1681480" algn="l"/>
                          <a:tab pos="2369820" algn="l"/>
                          <a:tab pos="2719070" algn="l"/>
                          <a:tab pos="330835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Folate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growth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development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foetus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60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DFE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 marR="300355">
                        <a:lnSpc>
                          <a:spcPct val="1955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30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DFE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DFE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Iron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indent="-332740">
                        <a:lnSpc>
                          <a:spcPts val="130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Iron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factor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formation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red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cells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685" marR="61594" indent="-332740">
                        <a:lnSpc>
                          <a:spcPts val="128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Iron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component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haemoglobin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red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cells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which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carries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oxygen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all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parts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body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2.1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1.05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826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Iodine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Iodine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essential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formation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thyroid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hormone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22.5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11.25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7.5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62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54959" y="914652"/>
          <a:ext cx="7967345" cy="5356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24535" algn="l"/>
                          <a:tab pos="1223645" algn="l"/>
                          <a:tab pos="1519555" algn="l"/>
                          <a:tab pos="1889125" algn="l"/>
                          <a:tab pos="2852420" algn="l"/>
                          <a:tab pos="314642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development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strong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bones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teeth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75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Magnesium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ts val="1290"/>
                        </a:lnSpc>
                      </a:pPr>
                      <a:r>
                        <a:rPr dirty="0" sz="1100" spc="-30">
                          <a:latin typeface="Cambria"/>
                          <a:cs typeface="Cambria"/>
                        </a:rPr>
                        <a:t>Magnesium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promotes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retention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46.5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23.25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Niacin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135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Niacin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needed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release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proteins,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fats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carbohydrates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2.25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1.125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indent="-332740">
                        <a:lnSpc>
                          <a:spcPts val="129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build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repair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body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tissues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indent="-332740">
                        <a:lnSpc>
                          <a:spcPct val="1000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essential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growth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development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98145" marR="62865" indent="-330200">
                        <a:lnSpc>
                          <a:spcPts val="1280"/>
                        </a:lnSpc>
                        <a:buAutoNum type="romanLcParenBoth"/>
                        <a:tabLst>
                          <a:tab pos="400685" algn="l"/>
                          <a:tab pos="1002030" algn="l"/>
                          <a:tab pos="1683385" algn="l"/>
                          <a:tab pos="2214880" algn="l"/>
                          <a:tab pos="2679065" algn="l"/>
                          <a:tab pos="335724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provides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amino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acids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required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synthesis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59055" indent="-332740">
                        <a:lnSpc>
                          <a:spcPts val="1300"/>
                        </a:lnSpc>
                        <a:spcBef>
                          <a:spcPts val="30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health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skin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mucous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membrane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00685" indent="-332740">
                        <a:lnSpc>
                          <a:spcPct val="100000"/>
                        </a:lnSpc>
                        <a:spcBef>
                          <a:spcPts val="1215"/>
                        </a:spcBef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 spc="-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5">
                          <a:latin typeface="Cambria"/>
                          <a:cs typeface="Cambria"/>
                        </a:rPr>
                        <a:t>essential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5">
                          <a:latin typeface="Cambria"/>
                          <a:cs typeface="Cambria"/>
                        </a:rPr>
                        <a:t>functioning</a:t>
                      </a:r>
                      <a:r>
                        <a:rPr dirty="0" sz="11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eyes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120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60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62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54959" y="914652"/>
          <a:ext cx="7967345" cy="540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40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Zinc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Zinc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essential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growth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1.65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0.825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0.55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86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VitaminB</a:t>
                      </a:r>
                      <a:r>
                        <a:rPr dirty="0" sz="700" spc="-1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/</a:t>
                      </a:r>
                      <a:r>
                        <a:rPr dirty="0" baseline="5050" sz="16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Thiamine</a:t>
                      </a:r>
                      <a:endParaRPr baseline="5050" sz="1650">
                        <a:latin typeface="Cambria"/>
                        <a:cs typeface="Cambria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4135">
                        <a:lnSpc>
                          <a:spcPts val="1190"/>
                        </a:lnSpc>
                        <a:spcBef>
                          <a:spcPts val="225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/Thiamine</a:t>
                      </a:r>
                      <a:r>
                        <a:rPr dirty="0" baseline="5050" sz="1650" spc="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baseline="5050" sz="1650" spc="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needed</a:t>
                      </a:r>
                      <a:r>
                        <a:rPr dirty="0" baseline="5050" sz="1650" spc="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baseline="5050" sz="1650" spc="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baseline="5050" sz="1650" spc="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release</a:t>
                      </a:r>
                      <a:r>
                        <a:rPr dirty="0" baseline="5050" sz="1650" spc="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baseline="5050" sz="1650" spc="6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baseline="5050" sz="16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carbohydrate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0.18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0.09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0.06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-8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</a:t>
                      </a:r>
                      <a:r>
                        <a:rPr dirty="0" baseline="5050" sz="1650" spc="-8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Riboflavin</a:t>
                      </a:r>
                      <a:endParaRPr baseline="5050" sz="1650">
                        <a:latin typeface="Cambria"/>
                        <a:cs typeface="Cambria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2865">
                        <a:lnSpc>
                          <a:spcPts val="1190"/>
                        </a:lnSpc>
                        <a:spcBef>
                          <a:spcPts val="225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/Riboflavin</a:t>
                      </a:r>
                      <a:r>
                        <a:rPr dirty="0" baseline="5050" sz="165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baseline="5050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needed</a:t>
                      </a:r>
                      <a:r>
                        <a:rPr dirty="0" baseline="5050" sz="1650" spc="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baseline="5050" sz="1650" spc="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baseline="5050" sz="165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release</a:t>
                      </a:r>
                      <a:r>
                        <a:rPr dirty="0" baseline="5050" sz="1650" spc="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baseline="5050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baseline="5050" sz="165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proteins,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fats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carbohydrates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0.18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0.09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0.06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-6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 spc="-10">
                          <a:latin typeface="Cambria"/>
                          <a:cs typeface="Cambria"/>
                        </a:rPr>
                        <a:t>12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/</a:t>
                      </a:r>
                      <a:r>
                        <a:rPr dirty="0" baseline="5050" sz="165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15">
                          <a:latin typeface="Cambria"/>
                          <a:cs typeface="Cambria"/>
                        </a:rPr>
                        <a:t>Cyanocobalamin</a:t>
                      </a:r>
                      <a:endParaRPr baseline="5050" sz="1650">
                        <a:latin typeface="Cambria"/>
                        <a:cs typeface="Cambria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3500">
                        <a:lnSpc>
                          <a:spcPts val="1190"/>
                        </a:lnSpc>
                        <a:spcBef>
                          <a:spcPts val="225"/>
                        </a:spcBef>
                      </a:pPr>
                      <a:r>
                        <a:rPr dirty="0" baseline="5050" sz="165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baseline="5050" sz="1650" spc="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12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/Cyanocobalamin</a:t>
                      </a:r>
                      <a:r>
                        <a:rPr dirty="0" baseline="5050" sz="1650" spc="2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baseline="5050" sz="1650" spc="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needed</a:t>
                      </a:r>
                      <a:r>
                        <a:rPr dirty="0" baseline="5050" sz="16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baseline="5050" sz="1650" spc="3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red</a:t>
                      </a:r>
                      <a:r>
                        <a:rPr dirty="0" baseline="5050" sz="16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baseline="5050" sz="16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5050" sz="1650" spc="-30">
                          <a:latin typeface="Cambria"/>
                          <a:cs typeface="Cambria"/>
                        </a:rPr>
                        <a:t>cell</a:t>
                      </a:r>
                      <a:r>
                        <a:rPr dirty="0" baseline="5050" sz="165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0.36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0.18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0.12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305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63500" indent="-332740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40068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enhances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iron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non-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meat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sources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/>
              <a:t>62</a:t>
            </a:fld>
            <a:endParaRPr sz="1200"/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36880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54959" y="914652"/>
          <a:ext cx="7967345" cy="319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4860"/>
                <a:gridCol w="3601720"/>
                <a:gridCol w="2228215"/>
              </a:tblGrid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>
                        <a:lnSpc>
                          <a:spcPts val="1290"/>
                        </a:lnSpc>
                      </a:pPr>
                      <a:r>
                        <a:rPr dirty="0" sz="110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62230" indent="-33274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40068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iron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7.5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63500" indent="-342900">
                        <a:lnSpc>
                          <a:spcPts val="1280"/>
                        </a:lnSpc>
                        <a:spcBef>
                          <a:spcPts val="40"/>
                        </a:spcBef>
                        <a:buAutoNum type="romanLcParenBoth"/>
                        <a:tabLst>
                          <a:tab pos="400685" algn="l"/>
                          <a:tab pos="1026160" algn="l"/>
                          <a:tab pos="1273175" algn="l"/>
                          <a:tab pos="1748155" algn="l"/>
                          <a:tab pos="2094230" algn="l"/>
                          <a:tab pos="2546350" algn="l"/>
                          <a:tab pos="30708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body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utilise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phosphorus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0685" marR="63500" indent="-342900">
                        <a:lnSpc>
                          <a:spcPts val="1300"/>
                        </a:lnSpc>
                        <a:buAutoNum type="romanLcParenBoth"/>
                        <a:tabLst>
                          <a:tab pos="40068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1100" spc="4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4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necessary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utilization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phosphorus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2.25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1.125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µg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protects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body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tissues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oxidation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430390" y="817216"/>
            <a:ext cx="2747645" cy="51625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dirty="0" sz="1100">
                <a:latin typeface="Cambria"/>
                <a:cs typeface="Cambria"/>
              </a:rPr>
              <a:t>TABLE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Cambria"/>
                <a:cs typeface="Cambria"/>
              </a:rPr>
              <a:t>IV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100" spc="-10">
                <a:latin typeface="Cambria"/>
                <a:cs typeface="Cambria"/>
              </a:rPr>
              <a:t>CONDITIONS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OTHER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FUNCTION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CLAIMS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826005" y="1652269"/>
          <a:ext cx="7970520" cy="4930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marR="256540" indent="-5334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>
                        <a:lnSpc>
                          <a:spcPts val="126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82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glucan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85090" marR="59690">
                        <a:lnSpc>
                          <a:spcPct val="976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(state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source)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reduce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cholesterol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0.75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339725" marR="62865" indent="-2870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Source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oat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barley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090" marR="60325" indent="-286385">
                        <a:lnSpc>
                          <a:spcPct val="978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also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contain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dietary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fibre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less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required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“source”: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(solids)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42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1.5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(liquids)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340995" marR="62865" indent="-274320">
                        <a:lnSpc>
                          <a:spcPct val="97700"/>
                        </a:lnSpc>
                        <a:spcBef>
                          <a:spcPts val="6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55295" marR="60325">
                        <a:lnSpc>
                          <a:spcPct val="97800"/>
                        </a:lnSpc>
                        <a:spcBef>
                          <a:spcPts val="6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“Amount</a:t>
                      </a:r>
                      <a:r>
                        <a:rPr dirty="0" sz="1100" spc="3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recommended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cholesterol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lowering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effect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barley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soluble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fibre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27965" indent="-22860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from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27965" marR="59690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barley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soluble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fibre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lower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rise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blood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6.5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100g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74320">
                        <a:lnSpc>
                          <a:spcPts val="1275"/>
                        </a:lnSpc>
                        <a:tabLst>
                          <a:tab pos="340995" algn="l"/>
                          <a:tab pos="815975" algn="l"/>
                          <a:tab pos="1355090" algn="l"/>
                          <a:tab pos="166878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4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based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588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5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2796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glucose</a:t>
                      </a:r>
                      <a:r>
                        <a:rPr dirty="0" sz="1100" spc="4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provided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27965" marR="5969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80391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that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consumed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together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27965" marR="59690" indent="-228600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barley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soluble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fibre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reduction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rise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glucose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provided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that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consumed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together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indent="-273050">
                        <a:lnSpc>
                          <a:spcPts val="1275"/>
                        </a:lnSpc>
                        <a:buAutoNum type="romanLcParenBoth" startAt="2"/>
                        <a:tabLst>
                          <a:tab pos="339725" algn="l"/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0960">
                        <a:lnSpc>
                          <a:spcPct val="97700"/>
                        </a:lnSpc>
                        <a:spcBef>
                          <a:spcPts val="15"/>
                        </a:spcBef>
                        <a:tabLst>
                          <a:tab pos="1039494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where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macronutrient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profile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(carbohydrate,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fat)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complies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Nutrient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Intake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(RNI)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8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2900" marR="140335" indent="-276225">
                        <a:lnSpc>
                          <a:spcPct val="97700"/>
                        </a:lnSpc>
                        <a:buFont typeface="Cambria"/>
                        <a:buAutoNum type="romanLcParenBoth" startAt="3"/>
                        <a:tabLst>
                          <a:tab pos="342900" algn="l"/>
                          <a:tab pos="3498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455295" marR="60960">
                        <a:lnSpc>
                          <a:spcPct val="979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“Before</a:t>
                      </a:r>
                      <a:r>
                        <a:rPr dirty="0" sz="1100" spc="229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deciding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use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please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advice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health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professional”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oat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soluble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fibre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9690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oat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soluble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fibre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 marR="5905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lower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rise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glucose</a:t>
                      </a:r>
                      <a:r>
                        <a:rPr dirty="0" sz="11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provided</a:t>
                      </a:r>
                      <a:r>
                        <a:rPr dirty="0" sz="11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that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 marR="5969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09319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glucon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consumed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together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6.5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marR="61594" indent="-273050">
                        <a:lnSpc>
                          <a:spcPts val="1280"/>
                        </a:lnSpc>
                        <a:spcBef>
                          <a:spcPts val="40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4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based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725" marR="60960" indent="-273050">
                        <a:lnSpc>
                          <a:spcPct val="97700"/>
                        </a:lnSpc>
                        <a:spcBef>
                          <a:spcPts val="1250"/>
                        </a:spcBef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where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macronutrient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profile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(carbohydrates,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proteins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fats)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complies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dirty="0" sz="1100" spc="4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Nutrient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Intake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(RNI)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Malaysia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42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40995" indent="-27432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0960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based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455295" marR="60960">
                        <a:lnSpc>
                          <a:spcPct val="976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“Before</a:t>
                      </a:r>
                      <a:r>
                        <a:rPr dirty="0" sz="1100" spc="229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deciding</a:t>
                      </a:r>
                      <a:r>
                        <a:rPr dirty="0" sz="1100" spc="2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229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use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please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advice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health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professional”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yeast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9690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544830" algn="l"/>
                          <a:tab pos="112712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yeast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may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>
                        <a:lnSpc>
                          <a:spcPts val="1245"/>
                        </a:lnSpc>
                        <a:tabLst>
                          <a:tab pos="9226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support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immune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85090" marR="59690">
                        <a:lnSpc>
                          <a:spcPts val="1300"/>
                        </a:lnSpc>
                        <a:spcBef>
                          <a:spcPts val="40"/>
                        </a:spcBef>
                        <a:tabLst>
                          <a:tab pos="7931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system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associated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colds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  <a:tabLst>
                          <a:tab pos="94932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0.05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marR="61594" indent="-27305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glucan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yeast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more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75%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dry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weight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2865" indent="-273050">
                        <a:lnSpc>
                          <a:spcPct val="977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1594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“Amount</a:t>
                      </a:r>
                      <a:r>
                        <a:rPr dirty="0" sz="1100" spc="490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recommended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effect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0.2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palmitin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86385" algn="l"/>
                          <a:tab pos="915035" algn="l"/>
                          <a:tab pos="129794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palmitin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56944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absorption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marR="59055" indent="-285115">
                        <a:lnSpc>
                          <a:spcPts val="1300"/>
                        </a:lnSpc>
                        <a:spcBef>
                          <a:spcPts val="1190"/>
                        </a:spcBef>
                        <a:buAutoNum type="romanLcParenBoth" startAt="2"/>
                        <a:tabLst>
                          <a:tab pos="286385" algn="l"/>
                          <a:tab pos="915035" algn="l"/>
                          <a:tab pos="129794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Beta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palmitin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contributes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60960" indent="-169545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2279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&gt;18</a:t>
                      </a:r>
                      <a:r>
                        <a:rPr dirty="0" sz="1100" spc="4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percent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C16:0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864869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content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based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74168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fatty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acids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Nil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60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2611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fat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absorption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27965" indent="-17081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&gt;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40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27965" marR="60960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cent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C16:0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sn-2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position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based</a:t>
                      </a:r>
                      <a:r>
                        <a:rPr dirty="0" sz="1100" spc="47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27965" marR="61594">
                        <a:lnSpc>
                          <a:spcPts val="13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C16:0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59690" indent="-227329">
                        <a:lnSpc>
                          <a:spcPct val="97500"/>
                        </a:lnSpc>
                        <a:spcBef>
                          <a:spcPts val="10"/>
                        </a:spcBef>
                        <a:buAutoNum type="romanLcParenBoth"/>
                        <a:tabLst>
                          <a:tab pos="227965" algn="l"/>
                          <a:tab pos="758825" algn="l"/>
                          <a:tab pos="12960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improve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beneficial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microflora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695" marR="59690" indent="-212090">
                        <a:lnSpc>
                          <a:spcPct val="97800"/>
                        </a:lnSpc>
                        <a:buAutoNum type="romanLcParenBoth"/>
                        <a:tabLst>
                          <a:tab pos="227965" algn="l"/>
                          <a:tab pos="758825" algn="l"/>
                          <a:tab pos="1224915" algn="l"/>
                          <a:tab pos="12960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Bifidobacterium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reduce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690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130111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incidence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diarrhea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tabLst>
                          <a:tab pos="445770" algn="l"/>
                          <a:tab pos="813435" algn="l"/>
                        </a:tabLst>
                      </a:pPr>
                      <a:r>
                        <a:rPr dirty="0" sz="1100" spc="-50">
                          <a:latin typeface="Cambria"/>
                          <a:cs typeface="Cambria"/>
                        </a:rPr>
                        <a:t>1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x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baseline="19841" sz="1050" spc="-37">
                          <a:latin typeface="Cambria"/>
                          <a:cs typeface="Cambria"/>
                        </a:rPr>
                        <a:t>6</a:t>
                      </a:r>
                      <a:endParaRPr baseline="19841" sz="1050">
                        <a:latin typeface="Cambria"/>
                        <a:cs typeface="Cambria"/>
                      </a:endParaRPr>
                    </a:p>
                    <a:p>
                      <a:pPr marL="67945" marR="60960">
                        <a:lnSpc>
                          <a:spcPct val="977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5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viable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cells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gram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60960">
                        <a:lnSpc>
                          <a:spcPct val="976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These</a:t>
                      </a:r>
                      <a:r>
                        <a:rPr dirty="0" sz="1100" spc="3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claims</a:t>
                      </a:r>
                      <a:r>
                        <a:rPr dirty="0" sz="1100" spc="3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are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5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4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follow-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up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formula,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formulated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milk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powder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children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cereal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based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children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9330">
                <a:tc>
                  <a:txBody>
                    <a:bodyPr/>
                    <a:lstStyle/>
                    <a:p>
                      <a:pPr marL="67945" marR="13843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3-hydroxy-3-methyl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butyrate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monohydrate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(CaHMB)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 marR="59690" indent="-216535">
                        <a:lnSpc>
                          <a:spcPts val="1300"/>
                        </a:lnSpc>
                        <a:spcBef>
                          <a:spcPts val="25"/>
                        </a:spcBef>
                        <a:buAutoNum type="romanLcParenBoth"/>
                        <a:tabLst>
                          <a:tab pos="227965" algn="l"/>
                          <a:tab pos="823594" algn="l"/>
                          <a:tab pos="12960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CaHMB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regain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strength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060" marR="60960" indent="-216535">
                        <a:lnSpc>
                          <a:spcPts val="1280"/>
                        </a:lnSpc>
                        <a:buAutoNum type="romanLcParenBoth"/>
                        <a:tabLst>
                          <a:tab pos="227965" algn="l"/>
                          <a:tab pos="88455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CaHMB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supports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tissue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building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marR="61594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8121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1.5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dietary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67945" marR="59055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593215" algn="l"/>
                          <a:tab pos="2094230" algn="l"/>
                          <a:tab pos="24663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Galactooligosaccharide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(GOS)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(PDX)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indent="-228600">
                        <a:lnSpc>
                          <a:spcPts val="1275"/>
                        </a:lnSpc>
                        <a:tabLst>
                          <a:tab pos="708025" algn="l"/>
                          <a:tab pos="11652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055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976630" algn="l"/>
                          <a:tab pos="13500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 marR="60960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520700" algn="l"/>
                          <a:tab pos="81470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(0.2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100ml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ts val="1245"/>
                        </a:lnSpc>
                        <a:tabLst>
                          <a:tab pos="8121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0.2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ts val="126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PDX)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1275"/>
                        </a:lnSpc>
                        <a:tabLst>
                          <a:tab pos="340995" algn="l"/>
                          <a:tab pos="129794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ts val="1280"/>
                        </a:lnSpc>
                        <a:spcBef>
                          <a:spcPts val="60"/>
                        </a:spcBef>
                        <a:tabLst>
                          <a:tab pos="1131570" algn="l"/>
                          <a:tab pos="170624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50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cent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(weight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weight)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1594">
                        <a:lnSpc>
                          <a:spcPts val="1280"/>
                        </a:lnSpc>
                        <a:tabLst>
                          <a:tab pos="752475" algn="l"/>
                          <a:tab pos="146812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50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percent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(weight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weight)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429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indent="-228600">
                        <a:lnSpc>
                          <a:spcPts val="1275"/>
                        </a:lnSpc>
                        <a:tabLst>
                          <a:tab pos="708025" algn="l"/>
                          <a:tab pos="116522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PDX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7965" marR="5905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976630" algn="l"/>
                          <a:tab pos="13500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40995" indent="-28511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These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claims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are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032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follow-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up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4870">
                <a:tc>
                  <a:txBody>
                    <a:bodyPr/>
                    <a:lstStyle/>
                    <a:p>
                      <a:pPr marL="8953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Oligofructose-inulin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5969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Oligofructose-inulin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94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56310" algn="l"/>
                          <a:tab pos="11938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absorption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945" marR="5905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bone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mineral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density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when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taken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with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calcium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rich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2230" indent="-27432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2985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Oligofructose-inulin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020444" algn="l"/>
                          <a:tab pos="15817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shorter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chain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(oligofructose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DP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3-9)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4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longer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chain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(inulin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85"/>
                        </a:lnSpc>
                        <a:tabLst>
                          <a:tab pos="999490" algn="l"/>
                          <a:tab pos="1315720" algn="l"/>
                          <a:tab pos="158369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DP≥10)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50:50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ratio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10%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each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2230" indent="-273050">
                        <a:lnSpc>
                          <a:spcPct val="979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fructant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content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more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than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90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cent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dry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weight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7210">
                <a:tc>
                  <a:txBody>
                    <a:bodyPr/>
                    <a:lstStyle/>
                    <a:p>
                      <a:pPr marL="67945" marR="61594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1579880" algn="l"/>
                          <a:tab pos="2110105" algn="l"/>
                          <a:tab pos="2498725" algn="l"/>
                          <a:tab pos="2614295" algn="l"/>
                          <a:tab pos="29222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galactooligosaccharide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(GOS)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long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chain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fructooligosaccharide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(lcFOS)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055">
                        <a:lnSpc>
                          <a:spcPts val="1280"/>
                        </a:lnSpc>
                        <a:spcBef>
                          <a:spcPts val="45"/>
                        </a:spcBef>
                        <a:tabLst>
                          <a:tab pos="78549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>
                        <a:lnSpc>
                          <a:spcPts val="1280"/>
                        </a:lnSpc>
                        <a:spcBef>
                          <a:spcPts val="2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improve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gut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92329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immune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system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component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(oligosaccharide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60325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488950" algn="l"/>
                          <a:tab pos="735330" algn="l"/>
                          <a:tab pos="94932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mixture)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0.8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1594" indent="-288290">
                        <a:lnSpc>
                          <a:spcPts val="1280"/>
                        </a:lnSpc>
                        <a:spcBef>
                          <a:spcPts val="45"/>
                        </a:spcBef>
                        <a:buAutoNum type="romanLcParenBoth"/>
                        <a:tabLst>
                          <a:tab pos="340995" algn="l"/>
                          <a:tab pos="14579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90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0960">
                        <a:lnSpc>
                          <a:spcPts val="1280"/>
                        </a:lnSpc>
                        <a:spcBef>
                          <a:spcPts val="20"/>
                        </a:spcBef>
                        <a:tabLst>
                          <a:tab pos="1033780" algn="l"/>
                          <a:tab pos="146812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(weight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weight)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(weight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weight)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090" marR="60325" indent="-286385">
                        <a:lnSpc>
                          <a:spcPct val="97600"/>
                        </a:lnSpc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follow-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up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438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3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778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27965" marR="58419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 marR="22860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5425" indent="-172720">
                        <a:lnSpc>
                          <a:spcPts val="1275"/>
                        </a:lnSpc>
                        <a:tabLst>
                          <a:tab pos="14579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5425" marR="61594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09650" algn="l"/>
                          <a:tab pos="1316990" algn="l"/>
                          <a:tab pos="16738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90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cent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(weight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weight)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25425" marR="61594">
                        <a:lnSpc>
                          <a:spcPts val="1290"/>
                        </a:lnSpc>
                        <a:tabLst>
                          <a:tab pos="590550" algn="l"/>
                          <a:tab pos="1003935" algn="l"/>
                          <a:tab pos="147002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(weight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weight)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lcFOS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980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115" marR="58419" indent="-227329">
                        <a:lnSpc>
                          <a:spcPts val="1280"/>
                        </a:lnSpc>
                        <a:spcBef>
                          <a:spcPts val="25"/>
                        </a:spcBef>
                        <a:buAutoNum type="romanLcParenBoth" startAt="2"/>
                        <a:tabLst>
                          <a:tab pos="2863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4480" marR="59055" indent="-234950">
                        <a:lnSpc>
                          <a:spcPct val="97700"/>
                        </a:lnSpc>
                        <a:buAutoNum type="romanLcParenBoth" startAt="3"/>
                        <a:tabLst>
                          <a:tab pos="286385" algn="l"/>
                          <a:tab pos="695960" algn="l"/>
                          <a:tab pos="10826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bifidobacteria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339725" marR="60325" indent="-283845">
                        <a:lnSpc>
                          <a:spcPct val="97700"/>
                        </a:lnSpc>
                        <a:spcBef>
                          <a:spcPts val="1265"/>
                        </a:spcBef>
                        <a:buAutoNum type="romanLcParenBoth" startAt="2"/>
                        <a:tabLst>
                          <a:tab pos="340995" algn="l"/>
                          <a:tab pos="135445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These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claims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are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follow-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up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formulated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milk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powder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children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 startAt="2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090" marR="60960" indent="-283210">
                        <a:lnSpc>
                          <a:spcPct val="97600"/>
                        </a:lnSpc>
                        <a:buAutoNum type="romanLcParenBoth" startAt="2"/>
                        <a:tabLst>
                          <a:tab pos="340995" algn="l"/>
                          <a:tab pos="125539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component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(oligosaccharide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exceed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0.8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60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2312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28600">
                        <a:lnSpc>
                          <a:spcPct val="97600"/>
                        </a:lnSpc>
                        <a:spcBef>
                          <a:spcPts val="620"/>
                        </a:spcBef>
                        <a:tabLst>
                          <a:tab pos="695960" algn="l"/>
                          <a:tab pos="855980" algn="l"/>
                          <a:tab pos="10826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(iv)</a:t>
                      </a:r>
                      <a:r>
                        <a:rPr dirty="0" sz="1100" spc="-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Oligosaccharide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mixture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GOS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lcFOS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good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61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maltodextrin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59055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soluble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dietary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945" marR="59690">
                        <a:lnSpc>
                          <a:spcPts val="128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fibre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that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regulate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promote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60960">
                        <a:lnSpc>
                          <a:spcPct val="97700"/>
                        </a:lnSpc>
                        <a:tabLst>
                          <a:tab pos="887730" algn="l"/>
                          <a:tab pos="140589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Addition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are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permitted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>
                        <a:lnSpc>
                          <a:spcPts val="129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3" y="807467"/>
            <a:ext cx="5759450" cy="350964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A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AutoNum type="arabicPeriod" startAt="5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Cambria"/>
              <a:buAutoNum type="arabicPeriod" startAt="5"/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(1)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marL="926465" marR="5715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“(1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4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menonjolkan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penambahan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gula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boleh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dimasukkan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jika—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lvl="2" marL="2070100" marR="5080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gula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jenis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telah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ditambah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kepada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itu;</a:t>
            </a:r>
            <a:endParaRPr sz="1200">
              <a:latin typeface="Cambria"/>
              <a:cs typeface="Cambria"/>
            </a:endParaRPr>
          </a:p>
          <a:p>
            <a:pPr lvl="2">
              <a:lnSpc>
                <a:spcPct val="100000"/>
              </a:lnSpc>
              <a:spcBef>
                <a:spcPts val="69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lvl="2" marL="2070100" marR="6350" indent="-457200">
              <a:lnSpc>
                <a:spcPct val="146700"/>
              </a:lnSpc>
              <a:spcBef>
                <a:spcPts val="5"/>
              </a:spcBef>
              <a:buFont typeface="Cambria"/>
              <a:buAutoNum type="alphaLcParenBoth"/>
              <a:tabLst>
                <a:tab pos="2070100" algn="l"/>
                <a:tab pos="2961005" algn="l"/>
                <a:tab pos="3430270" algn="l"/>
                <a:tab pos="4053204" algn="l"/>
                <a:tab pos="5237480" algn="l"/>
              </a:tabLst>
            </a:pP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itu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tidak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ramuan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gula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sebagai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ramuan;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02528" y="4559932"/>
            <a:ext cx="193484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46700"/>
              </a:lnSpc>
              <a:spcBef>
                <a:spcPts val="100"/>
              </a:spcBef>
              <a:tabLst>
                <a:tab pos="469265" algn="l"/>
                <a:tab pos="1240155" algn="l"/>
                <a:tab pos="1588770" algn="l"/>
                <a:tab pos="1609725" algn="l"/>
              </a:tabLst>
            </a:pPr>
            <a:r>
              <a:rPr dirty="0" sz="1200" spc="-25" i="1">
                <a:latin typeface="Cambria"/>
                <a:cs typeface="Cambria"/>
              </a:rPr>
              <a:t>(c)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itu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tidak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0">
                <a:latin typeface="Cambria"/>
                <a:cs typeface="Cambria"/>
              </a:rPr>
              <a:t>gula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581681" y="4559932"/>
            <a:ext cx="159702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244" marR="5080" indent="-43180">
              <a:lnSpc>
                <a:spcPct val="146700"/>
              </a:lnSpc>
              <a:spcBef>
                <a:spcPts val="100"/>
              </a:spcBef>
              <a:tabLst>
                <a:tab pos="614045" algn="l"/>
                <a:tab pos="1075055" algn="l"/>
              </a:tabLst>
            </a:pP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ramuan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323606" y="4559932"/>
            <a:ext cx="33718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" marR="5080" indent="-37465">
              <a:lnSpc>
                <a:spcPct val="1467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gula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816346" y="5181973"/>
            <a:ext cx="4844415" cy="3529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55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ditambah;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Cambria"/>
              <a:cs typeface="Cambria"/>
            </a:endParaRPr>
          </a:p>
          <a:p>
            <a:pPr algn="just" marL="1155700" marR="5715" indent="-457200">
              <a:lnSpc>
                <a:spcPct val="146700"/>
              </a:lnSpc>
            </a:pPr>
            <a:r>
              <a:rPr dirty="0" sz="1200" i="1">
                <a:latin typeface="Cambria"/>
                <a:cs typeface="Cambria"/>
              </a:rPr>
              <a:t>(d)</a:t>
            </a:r>
            <a:r>
              <a:rPr dirty="0" sz="1200" spc="38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kandungan</a:t>
            </a:r>
            <a:r>
              <a:rPr dirty="0" sz="1200" spc="229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gula</a:t>
            </a:r>
            <a:r>
              <a:rPr dirty="0" sz="1200" spc="23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49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29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29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sendiri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meningkat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melebihi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kadar</a:t>
            </a:r>
            <a:r>
              <a:rPr dirty="0" sz="1200" spc="3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disumbangkan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oleh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ramuan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cara.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200">
              <a:latin typeface="Cambria"/>
              <a:cs typeface="Cambria"/>
            </a:endParaRPr>
          </a:p>
          <a:p>
            <a:pPr algn="just" marL="12700" marR="5080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(1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3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24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suatu</a:t>
            </a:r>
            <a:r>
              <a:rPr dirty="0" sz="1200" spc="24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24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24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penambahan</a:t>
            </a:r>
            <a:r>
              <a:rPr dirty="0" sz="1200" spc="235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gula</a:t>
            </a:r>
            <a:r>
              <a:rPr dirty="0" sz="1200" spc="245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dibuat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apa-</a:t>
            </a:r>
            <a:r>
              <a:rPr dirty="0" sz="1200">
                <a:latin typeface="Cambria"/>
                <a:cs typeface="Cambria"/>
              </a:rPr>
              <a:t>apa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kandungan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gula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berlaku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secara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semula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jadi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hendaklah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ml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hidangan.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algn="just" marL="12700" marR="6985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(1</a:t>
            </a:r>
            <a:r>
              <a:rPr dirty="0" sz="1000">
                <a:latin typeface="Cambria"/>
                <a:cs typeface="Cambria"/>
              </a:rPr>
              <a:t>C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40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37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maksud</a:t>
            </a:r>
            <a:r>
              <a:rPr dirty="0" sz="1200" spc="3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37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ini,</a:t>
            </a:r>
            <a:r>
              <a:rPr dirty="0" sz="1200" spc="36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“gula”</a:t>
            </a:r>
            <a:r>
              <a:rPr dirty="0" sz="1200" spc="40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termasuk</a:t>
            </a:r>
            <a:r>
              <a:rPr dirty="0" sz="1200" spc="36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semua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monosakarida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disakarida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ditambah.”;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605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105283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regular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bowel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movement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91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ts val="1290"/>
                        </a:lnSpc>
                        <a:spcBef>
                          <a:spcPts val="35"/>
                        </a:spcBef>
                        <a:tabLst>
                          <a:tab pos="286385" algn="l"/>
                          <a:tab pos="892810" algn="l"/>
                          <a:tab pos="98361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ts val="128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4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 marR="62865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that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must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present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2230">
                        <a:lnSpc>
                          <a:spcPts val="1280"/>
                        </a:lnSpc>
                        <a:spcBef>
                          <a:spcPts val="10"/>
                        </a:spcBef>
                        <a:tabLst>
                          <a:tab pos="480695" algn="l"/>
                          <a:tab pos="842010" algn="l"/>
                          <a:tab pos="1334135" algn="l"/>
                          <a:tab pos="182943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give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effect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proposed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8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178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 marR="59055" indent="-287020">
                        <a:lnSpc>
                          <a:spcPct val="97600"/>
                        </a:lnSpc>
                        <a:spcBef>
                          <a:spcPts val="620"/>
                        </a:spcBef>
                        <a:tabLst>
                          <a:tab pos="89281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1480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ct val="97800"/>
                        </a:lnSpc>
                        <a:spcBef>
                          <a:spcPts val="620"/>
                        </a:spcBef>
                        <a:tabLst>
                          <a:tab pos="892810" algn="l"/>
                          <a:tab pos="916940" algn="l"/>
                          <a:tab pos="9836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bifidobacteria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2433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87020">
                        <a:lnSpc>
                          <a:spcPct val="97400"/>
                        </a:lnSpc>
                        <a:spcBef>
                          <a:spcPts val="620"/>
                        </a:spcBef>
                        <a:tabLst>
                          <a:tab pos="892810" algn="l"/>
                          <a:tab pos="983615" algn="l"/>
                        </a:tabLst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(iv)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dextrin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maltodextrin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good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DHA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69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901700" algn="l"/>
                          <a:tab pos="122428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DHA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ARA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contribute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300"/>
                        </a:lnSpc>
                        <a:spcBef>
                          <a:spcPts val="25"/>
                        </a:spcBef>
                        <a:tabLst>
                          <a:tab pos="430530" algn="l"/>
                          <a:tab pos="8312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combination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17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195"/>
                        </a:lnSpc>
                        <a:tabLst>
                          <a:tab pos="408305" algn="l"/>
                          <a:tab pos="77660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434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visual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development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DHA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34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60960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408305" algn="l"/>
                          <a:tab pos="77660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kcal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126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D-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ribose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7945" marR="58419">
                        <a:lnSpc>
                          <a:spcPct val="97700"/>
                        </a:lnSpc>
                        <a:tabLst>
                          <a:tab pos="100711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D-ribose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promote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recovery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during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945" marR="59055">
                        <a:lnSpc>
                          <a:spcPts val="1280"/>
                        </a:lnSpc>
                        <a:spcBef>
                          <a:spcPts val="50"/>
                        </a:spcBef>
                        <a:tabLst>
                          <a:tab pos="9264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after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physical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activities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339725" marR="61594" indent="-273050">
                        <a:lnSpc>
                          <a:spcPct val="9770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28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dietary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foods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2230" indent="-273050">
                        <a:lnSpc>
                          <a:spcPct val="97700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5295" marR="62865">
                        <a:lnSpc>
                          <a:spcPts val="1280"/>
                        </a:lnSpc>
                        <a:spcBef>
                          <a:spcPts val="665"/>
                        </a:spcBef>
                        <a:tabLst>
                          <a:tab pos="864869" algn="l"/>
                          <a:tab pos="1252855" algn="l"/>
                          <a:tab pos="185166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“Do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exceed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 servings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4030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5115" marR="59690" indent="-227329">
                        <a:lnSpc>
                          <a:spcPts val="1280"/>
                        </a:lnSpc>
                        <a:spcBef>
                          <a:spcPts val="55"/>
                        </a:spcBef>
                        <a:buAutoNum type="romanLcParenBoth"/>
                        <a:tabLst>
                          <a:tab pos="286385" algn="l"/>
                          <a:tab pos="946150" algn="l"/>
                          <a:tab pos="13493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  <a:tabLst>
                          <a:tab pos="94932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1.25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6675" marR="60960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than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63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115" marR="59690" indent="-227329">
                        <a:lnSpc>
                          <a:spcPts val="1280"/>
                        </a:lnSpc>
                        <a:spcBef>
                          <a:spcPts val="25"/>
                        </a:spcBef>
                        <a:buAutoNum type="romanLcParenBoth" startAt="2"/>
                        <a:tabLst>
                          <a:tab pos="286385" algn="l"/>
                          <a:tab pos="946150" algn="l"/>
                          <a:tab pos="13493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marR="59690" indent="-234950">
                        <a:lnSpc>
                          <a:spcPct val="97900"/>
                        </a:lnSpc>
                        <a:spcBef>
                          <a:spcPts val="1255"/>
                        </a:spcBef>
                        <a:buAutoNum type="romanLcParenBoth" startAt="2"/>
                        <a:tabLst>
                          <a:tab pos="286385" algn="l"/>
                          <a:tab pos="808990" algn="l"/>
                          <a:tab pos="12960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bifidobacteria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good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46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>
                        <a:lnSpc>
                          <a:spcPts val="1280"/>
                        </a:lnSpc>
                        <a:tabLst>
                          <a:tab pos="94932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88265" marR="60960">
                        <a:lnSpc>
                          <a:spcPct val="977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ready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drink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9725" marR="60325" indent="-273050">
                        <a:lnSpc>
                          <a:spcPts val="1280"/>
                        </a:lnSpc>
                        <a:spcBef>
                          <a:spcPts val="55"/>
                        </a:spcBef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409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725" marR="60960" indent="-273050">
                        <a:lnSpc>
                          <a:spcPct val="97800"/>
                        </a:lnSpc>
                        <a:spcBef>
                          <a:spcPts val="1260"/>
                        </a:spcBef>
                        <a:buAutoNum type="romanLcParenBoth"/>
                        <a:tabLst>
                          <a:tab pos="340995" algn="l"/>
                          <a:tab pos="10788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component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oligofructose/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fructooligosaccride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(FOS))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exceed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0.6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6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598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452120"/>
                <a:gridCol w="635000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74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Isomaltulose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indent="-228600">
                        <a:lnSpc>
                          <a:spcPts val="1275"/>
                        </a:lnSpc>
                        <a:tabLst>
                          <a:tab pos="133413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Isomaltulose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4381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026160" algn="l"/>
                          <a:tab pos="1311910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much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slower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hydrolysed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43815">
                        <a:lnSpc>
                          <a:spcPts val="1290"/>
                        </a:lnSpc>
                        <a:spcBef>
                          <a:spcPts val="10"/>
                        </a:spcBef>
                        <a:tabLst>
                          <a:tab pos="120904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glucose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fructose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compared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5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sucrose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15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  <a:tabLst>
                          <a:tab pos="793115" algn="l"/>
                          <a:tab pos="1224915" algn="l"/>
                          <a:tab pos="1755139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Addition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isomaltulose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are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81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43815" indent="-228600">
                        <a:lnSpc>
                          <a:spcPts val="1300"/>
                        </a:lnSpc>
                        <a:spcBef>
                          <a:spcPts val="645"/>
                        </a:spcBef>
                        <a:tabLst>
                          <a:tab pos="104775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Isomaltulose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provides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longer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>
                        <a:lnSpc>
                          <a:spcPts val="1230"/>
                        </a:lnSpc>
                        <a:tabLst>
                          <a:tab pos="102235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lasting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energy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43815">
                        <a:lnSpc>
                          <a:spcPts val="1280"/>
                        </a:lnSpc>
                        <a:spcBef>
                          <a:spcPts val="65"/>
                        </a:spcBef>
                        <a:tabLst>
                          <a:tab pos="13119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compared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sucrose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19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68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86385" marR="43815" indent="-228600">
                        <a:lnSpc>
                          <a:spcPct val="97800"/>
                        </a:lnSpc>
                        <a:spcBef>
                          <a:spcPts val="620"/>
                        </a:spcBef>
                        <a:tabLst>
                          <a:tab pos="131191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(iii)Isomaltulose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slow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release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sz="1100" spc="37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source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compared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sucrose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High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amylose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maize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resistant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starch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(HAMRS)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HAMRS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31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945" marR="59055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improve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promote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function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8265" marR="492125" indent="-20320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Nil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670">
                <a:tc rowSpan="2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Lutein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7945" marR="59055">
                        <a:lnSpc>
                          <a:spcPct val="97600"/>
                        </a:lnSpc>
                        <a:tabLst>
                          <a:tab pos="837565" algn="l"/>
                          <a:tab pos="13493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Lutein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predominant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macular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pigment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retina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that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able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filter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blue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light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protect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eyes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  <a:tabLst>
                          <a:tab pos="459740" algn="l"/>
                          <a:tab pos="81216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2.5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100ml</a:t>
                      </a:r>
                      <a:r>
                        <a:rPr dirty="0" sz="1100" spc="434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(3.7</a:t>
                      </a:r>
                      <a:r>
                        <a:rPr dirty="0" sz="1100" spc="4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6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7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r" marR="60960">
                        <a:lnSpc>
                          <a:spcPts val="126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100ml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follow-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up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599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(30</a:t>
                      </a:r>
                      <a:r>
                        <a:rPr dirty="0" sz="1100" spc="1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μg</a:t>
                      </a:r>
                      <a:r>
                        <a:rPr dirty="0" sz="1100" spc="1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1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100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8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  <a:tabLst>
                          <a:tab pos="871219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tabLst>
                          <a:tab pos="63055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100ml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90"/>
                        </a:lnSpc>
                        <a:tabLst>
                          <a:tab pos="871219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(20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μg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kcal)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096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formulated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milk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powder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for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>
                        <a:lnSpc>
                          <a:spcPts val="125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children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Oligofructose/fructooligosaccharide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(FOS)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285115" indent="-227329">
                        <a:lnSpc>
                          <a:spcPts val="1290"/>
                        </a:lnSpc>
                        <a:buAutoNum type="romanLcParenBoth"/>
                        <a:tabLst>
                          <a:tab pos="28511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prebiotic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Cambria"/>
                        <a:buAutoNum type="romanL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5115" marR="59690" indent="-227329">
                        <a:lnSpc>
                          <a:spcPts val="1300"/>
                        </a:lnSpc>
                        <a:buAutoNum type="romanLcParenBoth"/>
                        <a:tabLst>
                          <a:tab pos="286385" algn="l"/>
                          <a:tab pos="886460" algn="l"/>
                          <a:tab pos="134937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4480" indent="-234950">
                        <a:lnSpc>
                          <a:spcPts val="1230"/>
                        </a:lnSpc>
                        <a:buAutoNum type="romanLcParenBoth"/>
                        <a:tabLst>
                          <a:tab pos="284480" algn="l"/>
                          <a:tab pos="749300" algn="l"/>
                          <a:tab pos="1297940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86385" marR="59690">
                        <a:lnSpc>
                          <a:spcPct val="975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bifidobacteria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good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environment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  <a:tabLst>
                          <a:tab pos="94932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1.25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6675" marR="61594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than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formula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57785">
                        <a:lnSpc>
                          <a:spcPts val="1275"/>
                        </a:lnSpc>
                        <a:tabLst>
                          <a:tab pos="814069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57785" marR="60325">
                        <a:lnSpc>
                          <a:spcPct val="978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 spc="1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ready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drink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basis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indent="-288290">
                        <a:lnSpc>
                          <a:spcPts val="1275"/>
                        </a:lnSpc>
                        <a:buAutoNum type="romanLcParenBoth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1594">
                        <a:lnSpc>
                          <a:spcPts val="1290"/>
                        </a:lnSpc>
                        <a:spcBef>
                          <a:spcPts val="55"/>
                        </a:spcBef>
                        <a:tabLst>
                          <a:tab pos="1139190" algn="l"/>
                          <a:tab pos="157797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infant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formula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only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9090" marR="62230" indent="-286385">
                        <a:lnSpc>
                          <a:spcPts val="1300"/>
                        </a:lnSpc>
                        <a:spcBef>
                          <a:spcPts val="5"/>
                        </a:spcBef>
                        <a:buAutoNum type="romanLcParenBoth" startAt="2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component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inulin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FOS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exceed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>
                        <a:lnSpc>
                          <a:spcPts val="124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0.6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ml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Polydextrose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6385" marR="59690" indent="-228600">
                        <a:lnSpc>
                          <a:spcPts val="12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dirty="0" sz="1100" spc="4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4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bifidogenic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  <a:tabLst>
                          <a:tab pos="949325" algn="l"/>
                        </a:tabLst>
                      </a:pPr>
                      <a:r>
                        <a:rPr dirty="0" sz="1100" spc="-20">
                          <a:latin typeface="Cambria"/>
                          <a:cs typeface="Cambria"/>
                        </a:rPr>
                        <a:t>1.25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Nil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1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6385" marR="59690" indent="-228600">
                        <a:lnSpc>
                          <a:spcPct val="98000"/>
                        </a:lnSpc>
                        <a:spcBef>
                          <a:spcPts val="615"/>
                        </a:spcBef>
                        <a:tabLst>
                          <a:tab pos="91694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Polydextrose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increase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bifidobacteria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9055" indent="-228600">
                        <a:lnSpc>
                          <a:spcPts val="1280"/>
                        </a:lnSpc>
                        <a:spcBef>
                          <a:spcPts val="590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(iii)Polydextrose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59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 marR="560705">
                        <a:lnSpc>
                          <a:spcPts val="13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intestinal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microflora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508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Soy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protein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6096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Soy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protein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reduce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cholesterol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5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30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serving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230">
                        <a:lnSpc>
                          <a:spcPts val="129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226695" marR="61594">
                        <a:lnSpc>
                          <a:spcPct val="97900"/>
                        </a:lnSpc>
                        <a:spcBef>
                          <a:spcPts val="124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“Amount</a:t>
                      </a:r>
                      <a:r>
                        <a:rPr dirty="0" sz="1100" spc="4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dirty="0" sz="1100" spc="4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to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give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lowering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effect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blood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cholesterol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25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day”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8925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ester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7945" marR="59055">
                        <a:lnSpc>
                          <a:spcPct val="976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helps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reduce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cholesterol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just" marL="67945" marR="61594">
                        <a:lnSpc>
                          <a:spcPct val="97600"/>
                        </a:lnSpc>
                        <a:spcBef>
                          <a:spcPts val="10"/>
                        </a:spcBef>
                        <a:tabLst>
                          <a:tab pos="81216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0.4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serving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3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“free</a:t>
                      </a:r>
                      <a:r>
                        <a:rPr dirty="0" sz="1100" spc="345">
                          <a:latin typeface="Cambria"/>
                          <a:cs typeface="Cambria"/>
                        </a:rPr>
                        <a:t>  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basis”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form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0995" marR="61594" indent="-288290">
                        <a:lnSpc>
                          <a:spcPts val="1280"/>
                        </a:lnSpc>
                        <a:spcBef>
                          <a:spcPts val="55"/>
                        </a:spcBef>
                        <a:tabLst>
                          <a:tab pos="340995" algn="l"/>
                        </a:tabLst>
                      </a:pPr>
                      <a:r>
                        <a:rPr dirty="0" sz="1100" spc="-25">
                          <a:latin typeface="Cambria"/>
                          <a:cs typeface="Cambria"/>
                        </a:rPr>
                        <a:t>(i)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Types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permitted: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455295" marR="60960">
                        <a:lnSpc>
                          <a:spcPct val="97600"/>
                        </a:lnSpc>
                        <a:spcBef>
                          <a:spcPts val="1260"/>
                        </a:spcBef>
                        <a:tabLst>
                          <a:tab pos="1336040" algn="l"/>
                          <a:tab pos="1605280" algn="l"/>
                        </a:tabLst>
                      </a:pPr>
                      <a:r>
                        <a:rPr dirty="0" sz="1100" spc="-5">
                          <a:latin typeface="Cambria"/>
                          <a:cs typeface="Cambria"/>
                        </a:rPr>
                        <a:t>“plant</a:t>
                      </a:r>
                      <a:r>
                        <a:rPr dirty="0" sz="1100" spc="59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59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59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plant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stanol,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phytosterols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phytostanol,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sitosterol,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campesterol,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related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0995" marR="61594" indent="-28829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(ii)</a:t>
                      </a:r>
                      <a:r>
                        <a:rPr dirty="0" sz="1100" spc="1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Types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esters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permitted: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825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just" marL="455295" marR="60960">
                        <a:lnSpc>
                          <a:spcPct val="97700"/>
                        </a:lnSpc>
                        <a:spcBef>
                          <a:spcPts val="620"/>
                        </a:spcBef>
                        <a:tabLst>
                          <a:tab pos="160147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“campesterol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ester,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stigmasterol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beta-sitosterol</a:t>
                      </a:r>
                      <a:r>
                        <a:rPr dirty="0" sz="1100" spc="7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ester”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60960" indent="-288290">
                        <a:lnSpc>
                          <a:spcPts val="1280"/>
                        </a:lnSpc>
                        <a:spcBef>
                          <a:spcPts val="59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(iii)</a:t>
                      </a:r>
                      <a:r>
                        <a:rPr dirty="0" sz="11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58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19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4099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ester in</a:t>
                      </a:r>
                      <a:r>
                        <a:rPr dirty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 “free</a:t>
                      </a:r>
                      <a:r>
                        <a:rPr dirty="0" sz="11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basis”</a:t>
                      </a:r>
                      <a:r>
                        <a:rPr dirty="0" sz="11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form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40995" marR="62230">
                        <a:lnSpc>
                          <a:spcPct val="97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exceed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day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0325" indent="-287020">
                        <a:lnSpc>
                          <a:spcPct val="97700"/>
                        </a:lnSpc>
                        <a:buAutoNum type="romanLcParenBoth" startAt="4"/>
                        <a:tabLst>
                          <a:tab pos="34099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Statement</a:t>
                      </a:r>
                      <a:r>
                        <a:rPr dirty="0" sz="1100" spc="7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7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7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p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an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stanol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s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ter</a:t>
                      </a:r>
                      <a:r>
                        <a:rPr dirty="0" sz="1100" spc="7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contained</a:t>
                      </a:r>
                      <a:r>
                        <a:rPr dirty="0" sz="1100" spc="7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7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b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expressed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metric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units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 spc="-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100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ml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pac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ka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if</a:t>
                      </a:r>
                      <a:r>
                        <a:rPr dirty="0" sz="1100" spc="5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5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pac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ka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100" spc="5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single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portion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serving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as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quantified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label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romanLcParenBoth" startAt="4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339725" marR="60960" indent="-287020">
                        <a:lnSpc>
                          <a:spcPct val="97600"/>
                        </a:lnSpc>
                        <a:buAutoNum type="romanLcParenBoth" startAt="4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term</a:t>
                      </a:r>
                      <a:r>
                        <a:rPr dirty="0" sz="1100" spc="360">
                          <a:latin typeface="Cambria"/>
                          <a:cs typeface="Cambria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“plant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sterol”</a:t>
                      </a:r>
                      <a:r>
                        <a:rPr dirty="0" sz="11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“plant</a:t>
                      </a:r>
                      <a:r>
                        <a:rPr dirty="0" sz="11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stanol”</a:t>
                      </a:r>
                      <a:r>
                        <a:rPr dirty="0" sz="11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“plant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ester”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shall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be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used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8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stating</a:t>
                      </a:r>
                      <a:r>
                        <a:rPr dirty="0" sz="1100" spc="4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presence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36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such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components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339090" marR="60960" indent="-286385">
                        <a:lnSpc>
                          <a:spcPct val="97800"/>
                        </a:lnSpc>
                        <a:spcBef>
                          <a:spcPts val="1240"/>
                        </a:spcBef>
                        <a:buAutoNum type="romanLcParenBoth" startAt="4"/>
                        <a:tabLst>
                          <a:tab pos="340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4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4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may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4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made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milk,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milk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product,</a:t>
                      </a:r>
                      <a:r>
                        <a:rPr dirty="0" sz="1100" spc="3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soya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bean</a:t>
                      </a:r>
                      <a:r>
                        <a:rPr dirty="0" sz="1100" spc="3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milk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soya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bean</a:t>
                      </a:r>
                      <a:r>
                        <a:rPr dirty="0" sz="1100" spc="3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drink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regulations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82,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83,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357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358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5619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8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140" indent="-302260">
                        <a:lnSpc>
                          <a:spcPts val="1290"/>
                        </a:lnSpc>
                        <a:buAutoNum type="romanLcParenBoth" startAt="7"/>
                        <a:tabLst>
                          <a:tab pos="358140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There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be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written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340995" marR="62865">
                        <a:lnSpc>
                          <a:spcPct val="1118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label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all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following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statements: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lvl="1" marL="567690" marR="60325" indent="-226695">
                        <a:lnSpc>
                          <a:spcPct val="97700"/>
                        </a:lnSpc>
                        <a:spcBef>
                          <a:spcPts val="1200"/>
                        </a:spcBef>
                        <a:buAutoNum type="alphaUcParenBoth"/>
                        <a:tabLst>
                          <a:tab pos="56959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“Not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recommended</a:t>
                      </a:r>
                      <a:r>
                        <a:rPr dirty="0" sz="11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for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pregnant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lactating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women,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2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young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children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under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age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five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years”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mbria"/>
                        <a:buAutoNum type="alphaU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lvl="1" marL="568325" marR="59690" indent="-227329">
                        <a:lnSpc>
                          <a:spcPct val="97700"/>
                        </a:lnSpc>
                        <a:buAutoNum type="alphaUcParenBoth"/>
                        <a:tabLst>
                          <a:tab pos="569595" algn="l"/>
                          <a:tab pos="1706880" algn="l"/>
                          <a:tab pos="17786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“Persons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cholesterol-lowering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medication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seek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medical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advice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before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consuming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this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product”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mbria"/>
                        <a:buAutoNum type="alphaUcParenBoth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lvl="1" marL="569595" marR="60960" indent="-228600">
                        <a:lnSpc>
                          <a:spcPct val="97800"/>
                        </a:lnSpc>
                        <a:spcBef>
                          <a:spcPts val="5"/>
                        </a:spcBef>
                        <a:buAutoNum type="alphaUcParenBoth"/>
                        <a:tabLst>
                          <a:tab pos="569595" algn="l"/>
                          <a:tab pos="17379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“This</a:t>
                      </a:r>
                      <a:r>
                        <a:rPr dirty="0" sz="1100" spc="360">
                          <a:latin typeface="Cambria"/>
                          <a:cs typeface="Cambria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product</a:t>
                      </a:r>
                      <a:r>
                        <a:rPr dirty="0" sz="1100" spc="360">
                          <a:latin typeface="Cambria"/>
                          <a:cs typeface="Cambria"/>
                        </a:rPr>
                        <a:t>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is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consumed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as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part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balanced</a:t>
                      </a:r>
                      <a:r>
                        <a:rPr dirty="0" sz="1100" spc="14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varied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diet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shall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include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regular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consumption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fruits</a:t>
                      </a:r>
                      <a:r>
                        <a:rPr dirty="0" sz="1100" spc="405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vegetables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help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maintain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carotenoid</a:t>
                      </a:r>
                      <a:r>
                        <a:rPr dirty="0" sz="11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level”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lvl="1" marL="569595" marR="60325" indent="-228600">
                        <a:lnSpc>
                          <a:spcPct val="97700"/>
                        </a:lnSpc>
                        <a:spcBef>
                          <a:spcPts val="1245"/>
                        </a:spcBef>
                        <a:buAutoNum type="alphaUcParenBoth"/>
                        <a:tabLst>
                          <a:tab pos="56959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“With</a:t>
                      </a:r>
                      <a:r>
                        <a:rPr dirty="0" sz="1100" spc="38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sterols”</a:t>
                      </a:r>
                      <a:r>
                        <a:rPr dirty="0" sz="1100" spc="300">
                          <a:latin typeface="Cambria"/>
                          <a:cs typeface="Cambria"/>
                        </a:rPr>
                        <a:t> 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“With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plant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stanol”</a:t>
                      </a:r>
                      <a:r>
                        <a:rPr dirty="0" sz="1100" spc="9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or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826005" y="914652"/>
          <a:ext cx="7970520" cy="3294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5335"/>
                <a:gridCol w="1485900"/>
                <a:gridCol w="1087119"/>
                <a:gridCol w="1999614"/>
              </a:tblGrid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Component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indent="-53340">
                        <a:lnSpc>
                          <a:spcPts val="1275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Minimum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292100" marR="286385" indent="22860">
                        <a:lnSpc>
                          <a:spcPts val="1280"/>
                        </a:lnSpc>
                        <a:spcBef>
                          <a:spcPts val="65"/>
                        </a:spcBef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required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9595">
                        <a:lnSpc>
                          <a:spcPts val="1275"/>
                        </a:lnSpc>
                        <a:tabLst>
                          <a:tab pos="1084580" algn="l"/>
                          <a:tab pos="162306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“With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plant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959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sterol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ester”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not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less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56959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than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point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lettering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2310">
                <a:tc>
                  <a:txBody>
                    <a:bodyPr/>
                    <a:lstStyle/>
                    <a:p>
                      <a:pPr marL="577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Slowly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digestible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starch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9055">
                        <a:lnSpc>
                          <a:spcPts val="1300"/>
                        </a:lnSpc>
                        <a:spcBef>
                          <a:spcPts val="30"/>
                        </a:spcBef>
                        <a:tabLst>
                          <a:tab pos="336550" algn="l"/>
                          <a:tab pos="785495" algn="l"/>
                          <a:tab pos="807085" algn="l"/>
                        </a:tabLst>
                      </a:pPr>
                      <a:r>
                        <a:rPr dirty="0" sz="1100" spc="-5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containing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slowly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digestable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>
                        <a:lnSpc>
                          <a:spcPts val="1230"/>
                        </a:lnSpc>
                        <a:tabLst>
                          <a:tab pos="108013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starch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59055">
                        <a:lnSpc>
                          <a:spcPct val="97500"/>
                        </a:lnSpc>
                        <a:spcBef>
                          <a:spcPts val="20"/>
                        </a:spcBef>
                        <a:tabLst>
                          <a:tab pos="1194435" algn="l"/>
                        </a:tabLst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consumed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as</a:t>
                      </a:r>
                      <a:r>
                        <a:rPr dirty="0" sz="1100" spc="3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part</a:t>
                      </a:r>
                      <a:r>
                        <a:rPr dirty="0" sz="1100" spc="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normal</a:t>
                      </a:r>
                      <a:r>
                        <a:rPr dirty="0" sz="1100" spc="1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first</a:t>
                      </a:r>
                      <a:r>
                        <a:rPr dirty="0" sz="1100" spc="1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meal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day,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releases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carbohydrates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gradually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7945" marR="59055">
                        <a:lnSpc>
                          <a:spcPct val="97800"/>
                        </a:lnSpc>
                        <a:spcBef>
                          <a:spcPts val="5"/>
                        </a:spcBef>
                        <a:tabLst>
                          <a:tab pos="1007110" algn="l"/>
                          <a:tab pos="122618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provides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throughout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morning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 marR="61594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At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least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40%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available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starch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must</a:t>
                      </a:r>
                      <a:r>
                        <a:rPr dirty="0" sz="1100" spc="2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be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marL="67945" marR="62230">
                        <a:lnSpc>
                          <a:spcPct val="97600"/>
                        </a:lnSpc>
                        <a:spcBef>
                          <a:spcPts val="10"/>
                        </a:spcBef>
                        <a:tabLst>
                          <a:tab pos="88900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present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slowly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disgestible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starch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(SDS)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675" marR="60960">
                        <a:lnSpc>
                          <a:spcPct val="9770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only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2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20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SDS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from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starch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naturally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occurring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4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starchy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foods</a:t>
                      </a:r>
                      <a:r>
                        <a:rPr dirty="0" sz="1100" spc="49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where</a:t>
                      </a:r>
                      <a:endParaRPr sz="1100">
                        <a:latin typeface="Cambria"/>
                        <a:cs typeface="Cambria"/>
                      </a:endParaRPr>
                    </a:p>
                    <a:p>
                      <a:pPr algn="just" marL="66675" marR="60325">
                        <a:lnSpc>
                          <a:spcPct val="97500"/>
                        </a:lnSpc>
                        <a:spcBef>
                          <a:spcPts val="10"/>
                        </a:spcBef>
                        <a:tabLst>
                          <a:tab pos="10661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available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carbohydrates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provide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at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least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55%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total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energy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where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least</a:t>
                      </a:r>
                      <a:r>
                        <a:rPr dirty="0" sz="1100" spc="1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55%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available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carbohydrates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is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available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starch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811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dirty="0" spc="-25"/>
              <a:t>65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898779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12813" y="817216"/>
            <a:ext cx="3581400" cy="51625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710"/>
              </a:spcBef>
            </a:pPr>
            <a:r>
              <a:rPr dirty="0" sz="1100">
                <a:latin typeface="Cambria"/>
                <a:cs typeface="Cambria"/>
              </a:rPr>
              <a:t>TABLE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Cambria"/>
                <a:cs typeface="Cambria"/>
              </a:rPr>
              <a:t>V</a:t>
            </a:r>
            <a:endParaRPr sz="11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100" spc="-10">
                <a:latin typeface="Cambria"/>
                <a:cs typeface="Cambria"/>
              </a:rPr>
              <a:t>CONDITIONS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FOR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CLAIMS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RELATED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TO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Cambria"/>
                <a:cs typeface="Cambria"/>
              </a:rPr>
              <a:t>ADDED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mbria"/>
                <a:cs typeface="Cambria"/>
              </a:rPr>
              <a:t>NUTRIENT</a:t>
            </a:r>
            <a:endParaRPr sz="1100">
              <a:latin typeface="Cambria"/>
              <a:cs typeface="Cambri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826005" y="1652269"/>
          <a:ext cx="8028305" cy="3155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720"/>
                <a:gridCol w="2286635"/>
                <a:gridCol w="3201670"/>
              </a:tblGrid>
              <a:tr h="275590">
                <a:tc>
                  <a:txBody>
                    <a:bodyPr/>
                    <a:lstStyle/>
                    <a:p>
                      <a:pPr marL="726440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Cambria"/>
                          <a:cs typeface="Cambria"/>
                        </a:rPr>
                        <a:t>Claims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Nutrient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5565">
                        <a:lnSpc>
                          <a:spcPts val="1290"/>
                        </a:lnSpc>
                      </a:pPr>
                      <a:r>
                        <a:rPr dirty="0" sz="1100" spc="-10" i="1">
                          <a:latin typeface="Cambria"/>
                          <a:cs typeface="Cambria"/>
                        </a:rPr>
                        <a:t>Condition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  <a:tabLst>
                          <a:tab pos="845185" algn="l"/>
                          <a:tab pos="157416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“enriched”,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“fortified”,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“strengthened”,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minerals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Meet</a:t>
                      </a:r>
                      <a:r>
                        <a:rPr dirty="0" sz="1100" spc="6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8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6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“high</a:t>
                      </a:r>
                      <a:r>
                        <a:rPr dirty="0" sz="1100" spc="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in”</a:t>
                      </a:r>
                      <a:r>
                        <a:rPr dirty="0" sz="1100" spc="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Table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68580" marR="53975">
                        <a:lnSpc>
                          <a:spcPts val="1290"/>
                        </a:lnSpc>
                        <a:spcBef>
                          <a:spcPts val="15"/>
                        </a:spcBef>
                      </a:pPr>
                      <a:r>
                        <a:rPr dirty="0" sz="1100" spc="-55">
                          <a:latin typeface="Cambria"/>
                          <a:cs typeface="Cambria"/>
                        </a:rPr>
                        <a:t>“enhanced”</a:t>
                      </a:r>
                      <a:r>
                        <a:rPr dirty="0" sz="11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any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words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">
                          <a:latin typeface="Cambria"/>
                          <a:cs typeface="Cambria"/>
                        </a:rPr>
                        <a:t>similar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meaning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Fifth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Schedule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  <a:tabLst>
                          <a:tab pos="615315" algn="l"/>
                          <a:tab pos="1103630" algn="l"/>
                          <a:tab pos="1532255" algn="l"/>
                          <a:tab pos="199199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Amino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acids,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fatty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acids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declare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quantity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nucleotides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  <a:tabLst>
                          <a:tab pos="812165" algn="l"/>
                          <a:tab pos="148082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components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Meet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function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claims</a:t>
                      </a:r>
                      <a:r>
                        <a:rPr dirty="0" sz="11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in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94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1594">
                        <a:lnSpc>
                          <a:spcPts val="1280"/>
                        </a:lnSpc>
                        <a:spcBef>
                          <a:spcPts val="25"/>
                        </a:spcBef>
                        <a:tabLst>
                          <a:tab pos="526415" algn="l"/>
                          <a:tab pos="1259840" algn="l"/>
                          <a:tab pos="171831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(with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permitted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function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claims)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Table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IV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Fifth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Schedule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100" spc="-65">
                          <a:latin typeface="Cambria"/>
                          <a:cs typeface="Cambria"/>
                        </a:rPr>
                        <a:t>“contain”,</a:t>
                      </a:r>
                      <a:r>
                        <a:rPr dirty="0" sz="1100" spc="-9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75">
                          <a:latin typeface="Cambria"/>
                          <a:cs typeface="Cambria"/>
                        </a:rPr>
                        <a:t>“added”,</a:t>
                      </a:r>
                      <a:r>
                        <a:rPr dirty="0" sz="1100" spc="-9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70">
                          <a:latin typeface="Cambria"/>
                          <a:cs typeface="Cambria"/>
                        </a:rPr>
                        <a:t>“with”</a:t>
                      </a:r>
                      <a:r>
                        <a:rPr dirty="0" sz="1100" spc="-7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45">
                          <a:latin typeface="Cambria"/>
                          <a:cs typeface="Cambria"/>
                        </a:rPr>
                        <a:t>or</a:t>
                      </a:r>
                      <a:r>
                        <a:rPr dirty="0" sz="110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5">
                          <a:latin typeface="Cambria"/>
                          <a:cs typeface="Cambria"/>
                        </a:rPr>
                        <a:t>any</a:t>
                      </a:r>
                      <a:r>
                        <a:rPr dirty="0" sz="1100" spc="-1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7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words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Vitamins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minerals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5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Meet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minimum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level</a:t>
                      </a:r>
                      <a:r>
                        <a:rPr dirty="0" sz="11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for</a:t>
                      </a:r>
                      <a:r>
                        <a:rPr dirty="0" sz="11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claim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“source</a:t>
                      </a:r>
                      <a:r>
                        <a:rPr dirty="0" sz="11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of”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Table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II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67945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ofsimilarmeaning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Fifth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Schedule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  <a:tabLst>
                          <a:tab pos="615315" algn="l"/>
                          <a:tab pos="1103630" algn="l"/>
                          <a:tab pos="1532255" algn="l"/>
                          <a:tab pos="1991995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Amino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acids,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fatty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acids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1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To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declare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added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specified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quantity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  <a:tabLst>
                          <a:tab pos="971550" algn="l"/>
                          <a:tab pos="1409700" algn="l"/>
                          <a:tab pos="1949450" algn="l"/>
                        </a:tabLst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nucleotides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mbria"/>
                          <a:cs typeface="Cambria"/>
                        </a:rPr>
                        <a:t>other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90"/>
                        </a:lnSpc>
                      </a:pPr>
                      <a:r>
                        <a:rPr dirty="0" sz="1100">
                          <a:latin typeface="Cambria"/>
                          <a:cs typeface="Cambria"/>
                        </a:rPr>
                        <a:t>of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mbria"/>
                          <a:cs typeface="Cambria"/>
                        </a:rPr>
                        <a:t>the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Cambria"/>
                          <a:cs typeface="Cambria"/>
                        </a:rPr>
                        <a:t>food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Cambria"/>
                          <a:cs typeface="Cambria"/>
                        </a:rPr>
                        <a:t>components</a:t>
                      </a:r>
                      <a:endParaRPr sz="11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9850628" y="4589145"/>
            <a:ext cx="1085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latin typeface="Cambria"/>
                <a:cs typeface="Cambria"/>
              </a:rPr>
              <a:t>”.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 descr=""/>
          <p:cNvSpPr txBox="1"/>
          <p:nvPr/>
        </p:nvSpPr>
        <p:spPr>
          <a:xfrm>
            <a:off x="3658233" y="1005329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81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2" y="429259"/>
            <a:ext cx="5758815" cy="308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Amendment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Twelfth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Schedule</a:t>
            </a:r>
            <a:endParaRPr sz="12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16"/>
              <a:tabLst>
                <a:tab pos="469265" algn="l"/>
              </a:tabLst>
            </a:pP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Twelfth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Schedule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principal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Regulations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amended—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Cambria"/>
              <a:buAutoNum type="arabicPeriod" startAt="16"/>
            </a:pPr>
            <a:endParaRPr sz="1200">
              <a:latin typeface="Cambria"/>
              <a:cs typeface="Cambria"/>
            </a:endParaRPr>
          </a:p>
          <a:p>
            <a:pPr lvl="1" marL="960119" indent="-490855">
              <a:lnSpc>
                <a:spcPct val="100000"/>
              </a:lnSpc>
              <a:buFont typeface="Cambria"/>
              <a:buAutoNum type="alphaLcParenBoth"/>
              <a:tabLst>
                <a:tab pos="960119" algn="l"/>
              </a:tabLst>
            </a:pP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I—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ctr" lvl="2" marL="678815" indent="-424180">
              <a:lnSpc>
                <a:spcPct val="100000"/>
              </a:lnSpc>
              <a:buAutoNum type="romanLcParenBoth"/>
              <a:tabLst>
                <a:tab pos="678815" algn="l"/>
              </a:tabLst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5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paragraph: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sz="1200">
              <a:latin typeface="Cambria"/>
              <a:cs typeface="Cambria"/>
            </a:endParaRPr>
          </a:p>
          <a:p>
            <a:pPr marL="1841500" marR="2430145" indent="-228600">
              <a:lnSpc>
                <a:spcPct val="146900"/>
              </a:lnSpc>
              <a:spcBef>
                <a:spcPts val="5"/>
              </a:spcBef>
            </a:pPr>
            <a:r>
              <a:rPr dirty="0" sz="1200" b="1">
                <a:latin typeface="Cambria"/>
                <a:cs typeface="Cambria"/>
              </a:rPr>
              <a:t>“Other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food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components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D-ribose</a:t>
            </a:r>
            <a:endParaRPr sz="1200">
              <a:latin typeface="Cambria"/>
              <a:cs typeface="Cambria"/>
            </a:endParaRPr>
          </a:p>
          <a:p>
            <a:pPr marL="1841500">
              <a:lnSpc>
                <a:spcPct val="100000"/>
              </a:lnSpc>
              <a:spcBef>
                <a:spcPts val="670"/>
              </a:spcBef>
            </a:pPr>
            <a:r>
              <a:rPr dirty="0" sz="1200" b="1">
                <a:latin typeface="Cambria"/>
                <a:cs typeface="Cambria"/>
              </a:rPr>
              <a:t>Calcium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3-</a:t>
            </a:r>
            <a:r>
              <a:rPr dirty="0" sz="1200" spc="-10" b="1">
                <a:latin typeface="Cambria"/>
                <a:cs typeface="Cambria"/>
              </a:rPr>
              <a:t>hydroxy-3-</a:t>
            </a:r>
            <a:r>
              <a:rPr dirty="0" sz="1200" b="1">
                <a:latin typeface="Cambria"/>
                <a:cs typeface="Cambria"/>
              </a:rPr>
              <a:t>methyl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butyrate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spc="-10" b="1">
                <a:latin typeface="Cambria"/>
                <a:cs typeface="Cambria"/>
              </a:rPr>
              <a:t>monohydrate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731133" y="3490081"/>
            <a:ext cx="1845945" cy="55880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200" b="1">
                <a:latin typeface="Cambria"/>
                <a:cs typeface="Cambria"/>
              </a:rPr>
              <a:t>(CaHMB)/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hydroxy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682625" algn="l"/>
                <a:tab pos="1693545" algn="l"/>
              </a:tabLst>
            </a:pPr>
            <a:r>
              <a:rPr dirty="0" sz="1200" spc="-20" b="1">
                <a:latin typeface="Cambria"/>
                <a:cs typeface="Cambria"/>
              </a:rPr>
              <a:t>(only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permitted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Cambria"/>
                <a:cs typeface="Cambria"/>
              </a:rPr>
              <a:t>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31133" y="4108824"/>
            <a:ext cx="1186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mbria"/>
                <a:cs typeface="Cambria"/>
              </a:rPr>
              <a:t>Epigallocatechin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563845" y="3490081"/>
            <a:ext cx="1419225" cy="827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26695" marR="5080" indent="-214629">
              <a:lnSpc>
                <a:spcPct val="146200"/>
              </a:lnSpc>
              <a:spcBef>
                <a:spcPts val="95"/>
              </a:spcBef>
            </a:pPr>
            <a:r>
              <a:rPr dirty="0" sz="1200" spc="-10" b="1">
                <a:latin typeface="Cambria"/>
                <a:cs typeface="Cambria"/>
              </a:rPr>
              <a:t>methylbutyrate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formula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dietary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gallate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137898" y="3490081"/>
            <a:ext cx="523240" cy="82740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46990">
              <a:lnSpc>
                <a:spcPct val="100000"/>
              </a:lnSpc>
              <a:spcBef>
                <a:spcPts val="760"/>
              </a:spcBef>
            </a:pPr>
            <a:r>
              <a:rPr dirty="0" sz="1200" spc="-10" b="1">
                <a:latin typeface="Cambria"/>
                <a:cs typeface="Cambria"/>
              </a:rPr>
              <a:t>(HMB)</a:t>
            </a:r>
            <a:endParaRPr sz="1200">
              <a:latin typeface="Cambria"/>
              <a:cs typeface="Cambria"/>
            </a:endParaRPr>
          </a:p>
          <a:p>
            <a:pPr marL="12700" marR="5080" indent="120650">
              <a:lnSpc>
                <a:spcPts val="2110"/>
              </a:lnSpc>
              <a:spcBef>
                <a:spcPts val="90"/>
              </a:spcBef>
            </a:pPr>
            <a:r>
              <a:rPr dirty="0" sz="1200" spc="-10" b="1">
                <a:latin typeface="Cambria"/>
                <a:cs typeface="Cambria"/>
              </a:rPr>
              <a:t>food)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(EGCG)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02175" y="4291704"/>
            <a:ext cx="3957954" cy="19018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algn="just" marL="41275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Isomaltulose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(except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in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infant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formula)</a:t>
            </a:r>
            <a:endParaRPr sz="1200">
              <a:latin typeface="Cambria"/>
              <a:cs typeface="Cambria"/>
            </a:endParaRPr>
          </a:p>
          <a:p>
            <a:pPr algn="just" marL="12700" marR="5080" indent="33020">
              <a:lnSpc>
                <a:spcPct val="146500"/>
              </a:lnSpc>
              <a:spcBef>
                <a:spcPts val="5"/>
              </a:spcBef>
            </a:pPr>
            <a:r>
              <a:rPr dirty="0" sz="1200" b="1">
                <a:latin typeface="Cambria"/>
                <a:cs typeface="Cambria"/>
              </a:rPr>
              <a:t>Lactotripeptide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(which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consists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L-</a:t>
            </a:r>
            <a:r>
              <a:rPr dirty="0" sz="1200" spc="-10" b="1">
                <a:latin typeface="Cambria"/>
                <a:cs typeface="Cambria"/>
              </a:rPr>
              <a:t>valine-L-proline-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L-proline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(VPP)</a:t>
            </a:r>
            <a:r>
              <a:rPr dirty="0" sz="1200" spc="35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and</a:t>
            </a:r>
            <a:r>
              <a:rPr dirty="0" sz="1200" spc="360">
                <a:latin typeface="Times New Roman"/>
                <a:cs typeface="Times New Roman"/>
              </a:rPr>
              <a:t>  </a:t>
            </a:r>
            <a:r>
              <a:rPr dirty="0" sz="1200" spc="-10" b="1">
                <a:latin typeface="Cambria"/>
                <a:cs typeface="Cambria"/>
              </a:rPr>
              <a:t>L-isoleucine-L-proline-L-proline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(IPP)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with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proportion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VPP:IPP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between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0.56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to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1.77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(addition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is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only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permitted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for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fruit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juice,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vegetable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juice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and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milk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product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except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infant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formula,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follow-</a:t>
            </a:r>
            <a:r>
              <a:rPr dirty="0" sz="1200" spc="-25" b="1">
                <a:latin typeface="Cambria"/>
                <a:cs typeface="Cambria"/>
              </a:rPr>
              <a:t>up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formula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and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formulated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milk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powder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children))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02175" y="6167993"/>
            <a:ext cx="3361054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738505" algn="l"/>
                <a:tab pos="1045210" algn="l"/>
                <a:tab pos="1169035" algn="l"/>
                <a:tab pos="2266315" algn="l"/>
                <a:tab pos="2923540" algn="l"/>
              </a:tabLst>
            </a:pPr>
            <a:r>
              <a:rPr dirty="0" sz="1200" spc="-10" b="1">
                <a:latin typeface="Cambria"/>
                <a:cs typeface="Cambria"/>
              </a:rPr>
              <a:t>Mixture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 b="1">
                <a:latin typeface="Cambria"/>
                <a:cs typeface="Cambria"/>
              </a:rPr>
              <a:t>containing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Cambria"/>
                <a:cs typeface="Cambria"/>
              </a:rPr>
              <a:t>50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Cambria"/>
                <a:cs typeface="Cambria"/>
              </a:rPr>
              <a:t>per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(weight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b="1">
                <a:latin typeface="Cambria"/>
                <a:cs typeface="Cambria"/>
              </a:rPr>
              <a:t>per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b="1">
                <a:latin typeface="Cambria"/>
                <a:cs typeface="Cambria"/>
              </a:rPr>
              <a:t>weight)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galactooligosaccharide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224615" y="6167993"/>
            <a:ext cx="43434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8585">
              <a:lnSpc>
                <a:spcPct val="146700"/>
              </a:lnSpc>
              <a:spcBef>
                <a:spcPts val="100"/>
              </a:spcBef>
            </a:pPr>
            <a:r>
              <a:rPr dirty="0" sz="1200" spc="-20" b="1">
                <a:latin typeface="Cambria"/>
                <a:cs typeface="Cambria"/>
              </a:rPr>
              <a:t>cent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(GOS)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702175" y="6704062"/>
            <a:ext cx="3941445" cy="562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900"/>
              </a:lnSpc>
              <a:spcBef>
                <a:spcPts val="100"/>
              </a:spcBef>
            </a:pPr>
            <a:r>
              <a:rPr dirty="0" sz="1200" b="1">
                <a:latin typeface="Cambria"/>
                <a:cs typeface="Cambria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50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cent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(weight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weight)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polydextrose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(PDX)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Sialic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acid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(from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milk)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02175" y="7326614"/>
            <a:ext cx="2669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mbria"/>
                <a:cs typeface="Cambria"/>
              </a:rPr>
              <a:t>Plant</a:t>
            </a:r>
            <a:r>
              <a:rPr dirty="0" sz="1200" spc="160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sterols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or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plant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 b="1">
                <a:latin typeface="Cambria"/>
                <a:cs typeface="Cambria"/>
              </a:rPr>
              <a:t>stanols</a:t>
            </a:r>
            <a:r>
              <a:rPr dirty="0" sz="1200" spc="165">
                <a:latin typeface="Times New Roman"/>
                <a:cs typeface="Times New Roman"/>
              </a:rPr>
              <a:t>  </a:t>
            </a:r>
            <a:r>
              <a:rPr dirty="0" sz="1200" spc="-25" b="1">
                <a:latin typeface="Cambria"/>
                <a:cs typeface="Cambria"/>
              </a:rPr>
              <a:t>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02175" y="7593314"/>
            <a:ext cx="2574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7085" algn="l"/>
              </a:tabLst>
            </a:pPr>
            <a:r>
              <a:rPr dirty="0" sz="1200" spc="-10" b="1">
                <a:latin typeface="Cambria"/>
                <a:cs typeface="Cambria"/>
              </a:rPr>
              <a:t>phytostanols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(comprising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mainly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67650" y="7242794"/>
            <a:ext cx="119380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405" marR="5080" indent="-53340">
              <a:lnSpc>
                <a:spcPct val="145800"/>
              </a:lnSpc>
              <a:spcBef>
                <a:spcPts val="100"/>
              </a:spcBef>
              <a:tabLst>
                <a:tab pos="472440" algn="l"/>
              </a:tabLst>
            </a:pPr>
            <a:r>
              <a:rPr dirty="0" sz="1200" b="1">
                <a:latin typeface="Cambria"/>
                <a:cs typeface="Cambria"/>
              </a:rPr>
              <a:t>phytosterols</a:t>
            </a:r>
            <a:r>
              <a:rPr dirty="0" sz="1200" spc="150">
                <a:latin typeface="Times New Roman"/>
                <a:cs typeface="Times New Roman"/>
              </a:rPr>
              <a:t>  </a:t>
            </a:r>
            <a:r>
              <a:rPr dirty="0" sz="1200" spc="-25" b="1">
                <a:latin typeface="Cambria"/>
                <a:cs typeface="Cambria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sitosterol,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702175" y="7776194"/>
            <a:ext cx="3957954" cy="190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1238250" algn="l"/>
                <a:tab pos="2735580" algn="l"/>
                <a:tab pos="3437254" algn="l"/>
              </a:tabLst>
            </a:pPr>
            <a:r>
              <a:rPr dirty="0" sz="1200" spc="-10" b="1">
                <a:latin typeface="Cambria"/>
                <a:cs typeface="Cambria"/>
              </a:rPr>
              <a:t>campesterol,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stigmasterol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and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 b="1">
                <a:latin typeface="Cambria"/>
                <a:cs typeface="Cambria"/>
              </a:rPr>
              <a:t>other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 b="1">
                <a:latin typeface="Cambria"/>
                <a:cs typeface="Cambria"/>
              </a:rPr>
              <a:t>related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plant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stanol)</a:t>
            </a:r>
            <a:endParaRPr sz="1200">
              <a:latin typeface="Cambria"/>
              <a:cs typeface="Cambria"/>
            </a:endParaRPr>
          </a:p>
          <a:p>
            <a:pPr marL="12700" marR="6350">
              <a:lnSpc>
                <a:spcPct val="146700"/>
              </a:lnSpc>
            </a:pPr>
            <a:r>
              <a:rPr dirty="0" sz="1200" b="1">
                <a:latin typeface="Cambria"/>
                <a:cs typeface="Cambria"/>
              </a:rPr>
              <a:t>Plant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sterol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esters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(comprising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mainly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of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campesterol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ester,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stigmasterol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ester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beta-</a:t>
            </a:r>
            <a:r>
              <a:rPr dirty="0" sz="1200" spc="-10" b="1">
                <a:latin typeface="Cambria"/>
                <a:cs typeface="Cambria"/>
              </a:rPr>
              <a:t>sitosterol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ester)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b="1">
                <a:latin typeface="Cambria"/>
                <a:cs typeface="Cambria"/>
              </a:rPr>
              <a:t>Soy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protein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2110"/>
              </a:lnSpc>
              <a:spcBef>
                <a:spcPts val="95"/>
              </a:spcBef>
            </a:pPr>
            <a:r>
              <a:rPr dirty="0" sz="1200" b="1">
                <a:latin typeface="Cambria"/>
                <a:cs typeface="Cambria"/>
              </a:rPr>
              <a:t>Sucromalt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(only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permitted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in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formula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dietary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food)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Beta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glucan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from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yeast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902004" y="436879"/>
            <a:ext cx="5760085" cy="8973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40"/>
              </a:spcBef>
            </a:pPr>
            <a:endParaRPr sz="1200">
              <a:latin typeface="Cambria"/>
              <a:cs typeface="Cambria"/>
            </a:endParaRPr>
          </a:p>
          <a:p>
            <a:pPr algn="r" marL="456565" marR="8255" indent="-456565">
              <a:lnSpc>
                <a:spcPct val="100000"/>
              </a:lnSpc>
              <a:buFont typeface="Cambria"/>
              <a:buAutoNum type="alphaLcParenBoth" startAt="2"/>
              <a:tabLst>
                <a:tab pos="4565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selepas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(2)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algn="just" marL="926465" marR="6985" indent="22860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“(2</a:t>
            </a:r>
            <a:r>
              <a:rPr dirty="0" sz="1000">
                <a:latin typeface="Cambria"/>
                <a:cs typeface="Cambria"/>
              </a:rPr>
              <a:t>A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Akuan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menonjolkan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tiada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penambahan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garam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natrium,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termasuk</a:t>
            </a:r>
            <a:r>
              <a:rPr dirty="0" sz="1200" spc="-3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“tiada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garam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ditambah”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boleh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dimasukkan</a:t>
            </a:r>
            <a:r>
              <a:rPr dirty="0" sz="1200" spc="-2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label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jika—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Cambria"/>
              <a:cs typeface="Cambria"/>
            </a:endParaRPr>
          </a:p>
          <a:p>
            <a:pPr algn="just" lvl="1" marL="2070100" marR="7620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54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254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254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garam</a:t>
            </a:r>
            <a:r>
              <a:rPr dirty="0" sz="1200" spc="26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natrium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ditambah;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2070100" marR="5715" indent="-457200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3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3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3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3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355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garam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natrium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ditambah;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695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lvl="1" marL="2068195" marR="6985" indent="-455295">
              <a:lnSpc>
                <a:spcPct val="146700"/>
              </a:lnSpc>
              <a:buFont typeface="Cambria"/>
              <a:buAutoNum type="alphaLcParenBoth"/>
              <a:tabLst>
                <a:tab pos="2070100" algn="l"/>
              </a:tabLst>
            </a:pPr>
            <a:r>
              <a:rPr dirty="0" sz="1200">
                <a:latin typeface="Cambria"/>
                <a:cs typeface="Cambria"/>
              </a:rPr>
              <a:t>ramuan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garam</a:t>
            </a:r>
            <a:r>
              <a:rPr dirty="0" sz="1200" spc="2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natrium</a:t>
            </a:r>
            <a:r>
              <a:rPr dirty="0" sz="1200" spc="229">
                <a:latin typeface="Times New Roman"/>
                <a:cs typeface="Times New Roman"/>
              </a:rPr>
              <a:t> 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berfungsi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sebagai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pengganti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garam</a:t>
            </a:r>
            <a:r>
              <a:rPr dirty="0" sz="1200" spc="12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ditambah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digunakan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makanan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itu.”.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Cambria"/>
                <a:cs typeface="Cambria"/>
              </a:rPr>
              <a:t>Pindaan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peraturan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Cambria"/>
                <a:cs typeface="Cambria"/>
              </a:rPr>
              <a:t>18</a:t>
            </a:r>
            <a:r>
              <a:rPr dirty="0" sz="1000" spc="-25" b="1">
                <a:latin typeface="Cambria"/>
                <a:cs typeface="Cambria"/>
              </a:rPr>
              <a:t>B</a:t>
            </a:r>
            <a:endParaRPr sz="1000">
              <a:latin typeface="Cambria"/>
              <a:cs typeface="Cambri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AutoNum type="arabicPeriod" startAt="6"/>
              <a:tabLst>
                <a:tab pos="469265" algn="l"/>
              </a:tabLst>
            </a:pP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Peraturan-Peraturan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ibu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dipinda—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90"/>
              </a:spcBef>
              <a:buFont typeface="Cambria"/>
              <a:buAutoNum type="arabicPeriod" startAt="6"/>
            </a:pPr>
            <a:endParaRPr sz="1200">
              <a:latin typeface="Cambria"/>
              <a:cs typeface="Cambria"/>
            </a:endParaRPr>
          </a:p>
          <a:p>
            <a:pPr lvl="1" marL="926465" marR="5080" indent="-457200">
              <a:lnSpc>
                <a:spcPct val="146700"/>
              </a:lnSpc>
              <a:spcBef>
                <a:spcPts val="5"/>
              </a:spcBef>
              <a:buFont typeface="Cambria"/>
              <a:buAutoNum type="alphaLcParenBoth"/>
              <a:tabLst>
                <a:tab pos="926465" algn="l"/>
                <a:tab pos="1595120" algn="l"/>
                <a:tab pos="2716530" algn="l"/>
                <a:tab pos="3795395" algn="l"/>
                <a:tab pos="4189095" algn="l"/>
                <a:tab pos="485838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(2)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700"/>
              </a:spcBef>
              <a:buFont typeface="Cambria"/>
              <a:buAutoNum type="alphaLcParenBoth"/>
            </a:pPr>
            <a:endParaRPr sz="1200">
              <a:latin typeface="Cambria"/>
              <a:cs typeface="Cambria"/>
            </a:endParaRPr>
          </a:p>
          <a:p>
            <a:pPr algn="just" marL="926465" marR="6985" indent="228600">
              <a:lnSpc>
                <a:spcPct val="146700"/>
              </a:lnSpc>
              <a:spcBef>
                <a:spcPts val="5"/>
              </a:spcBef>
            </a:pPr>
            <a:r>
              <a:rPr dirty="0" sz="1200">
                <a:latin typeface="Cambria"/>
                <a:cs typeface="Cambria"/>
              </a:rPr>
              <a:t>“(2)</a:t>
            </a:r>
            <a:r>
              <a:rPr dirty="0" sz="1200" spc="495">
                <a:latin typeface="Cambria"/>
                <a:cs typeface="Cambria"/>
              </a:rPr>
              <a:t>  </a:t>
            </a:r>
            <a:r>
              <a:rPr dirty="0" sz="1200">
                <a:latin typeface="Cambria"/>
                <a:cs typeface="Cambria"/>
              </a:rPr>
              <a:t>Melainkan</a:t>
            </a:r>
            <a:r>
              <a:rPr dirty="0" sz="1200" spc="48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480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diperuntukkan</a:t>
            </a:r>
            <a:r>
              <a:rPr dirty="0" sz="1200" spc="484">
                <a:latin typeface="Times New Roman"/>
                <a:cs typeface="Times New Roman"/>
              </a:rPr>
              <a:t>   </a:t>
            </a:r>
            <a:r>
              <a:rPr dirty="0" sz="1200">
                <a:latin typeface="Cambria"/>
                <a:cs typeface="Cambria"/>
              </a:rPr>
              <a:t>selainnya</a:t>
            </a:r>
            <a:r>
              <a:rPr dirty="0" sz="1200" spc="480">
                <a:latin typeface="Times New Roman"/>
                <a:cs typeface="Times New Roman"/>
              </a:rPr>
              <a:t>  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Peraturan-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ini,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kandungan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nutrien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berhubungan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makanan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hendaklah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diperuntukkan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semua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hasil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peraturan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63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hingga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75,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84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hingga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87,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89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hingga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113,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116,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134</a:t>
            </a:r>
            <a:r>
              <a:rPr dirty="0" sz="1000" spc="-10">
                <a:latin typeface="Cambria"/>
                <a:cs typeface="Cambria"/>
              </a:rPr>
              <a:t>B</a:t>
            </a:r>
            <a:r>
              <a:rPr dirty="0" sz="1200" spc="-10">
                <a:latin typeface="Cambria"/>
                <a:cs typeface="Cambria"/>
              </a:rPr>
              <a:t>,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135,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Cambria"/>
                <a:cs typeface="Cambria"/>
              </a:rPr>
              <a:t>146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152,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157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170,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177,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185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207,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214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221,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223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224,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226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242,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246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249,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252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hingga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259,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269</a:t>
            </a:r>
            <a:r>
              <a:rPr dirty="0" sz="1000" spc="-10">
                <a:latin typeface="Cambria"/>
                <a:cs typeface="Cambria"/>
              </a:rPr>
              <a:t>A</a:t>
            </a:r>
            <a:r>
              <a:rPr dirty="0" sz="1200" spc="-10">
                <a:latin typeface="Cambria"/>
                <a:cs typeface="Cambria"/>
              </a:rPr>
              <a:t>,</a:t>
            </a:r>
            <a:endParaRPr sz="12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279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hingga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282,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339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hingga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358,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360</a:t>
            </a:r>
            <a:r>
              <a:rPr dirty="0" sz="1000">
                <a:latin typeface="Cambria"/>
                <a:cs typeface="Cambria"/>
              </a:rPr>
              <a:t>D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360</a:t>
            </a:r>
            <a:r>
              <a:rPr dirty="0" sz="1000" spc="-10">
                <a:latin typeface="Cambria"/>
                <a:cs typeface="Cambria"/>
              </a:rPr>
              <a:t>E</a:t>
            </a:r>
            <a:r>
              <a:rPr dirty="0" sz="1200" spc="-10">
                <a:latin typeface="Cambria"/>
                <a:cs typeface="Cambria"/>
              </a:rPr>
              <a:t>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200">
              <a:latin typeface="Cambria"/>
              <a:cs typeface="Cambria"/>
            </a:endParaRPr>
          </a:p>
          <a:p>
            <a:pPr lvl="1" marL="926465" indent="-457200">
              <a:lnSpc>
                <a:spcPct val="100000"/>
              </a:lnSpc>
              <a:buFont typeface="Cambria"/>
              <a:buAutoNum type="alphaLcParenBoth" startAt="2"/>
              <a:tabLst>
                <a:tab pos="926465" algn="l"/>
              </a:tabLst>
            </a:pPr>
            <a:r>
              <a:rPr dirty="0" sz="1200" spc="-10">
                <a:latin typeface="Cambria"/>
                <a:cs typeface="Cambria"/>
              </a:rPr>
              <a:t>dalam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(3)—</a:t>
            </a:r>
            <a:endParaRPr sz="1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1365"/>
              </a:spcBef>
              <a:buFont typeface="Cambria"/>
              <a:buAutoNum type="alphaLcParenBoth" startAt="2"/>
            </a:pPr>
            <a:endParaRPr sz="1200">
              <a:latin typeface="Cambria"/>
              <a:cs typeface="Cambria"/>
            </a:endParaRPr>
          </a:p>
          <a:p>
            <a:pPr lvl="2" marL="1383665" indent="-457200">
              <a:lnSpc>
                <a:spcPct val="100000"/>
              </a:lnSpc>
              <a:buAutoNum type="romanLcParenBoth"/>
              <a:tabLst>
                <a:tab pos="13836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memotong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perkataan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“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i="1">
                <a:latin typeface="Cambria"/>
                <a:cs typeface="Cambria"/>
              </a:rPr>
              <a:t>"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hujung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 i="1">
                <a:latin typeface="Cambria"/>
                <a:cs typeface="Cambria"/>
              </a:rPr>
              <a:t>(a)</a:t>
            </a:r>
            <a:r>
              <a:rPr dirty="0" sz="1200" spc="-20">
                <a:latin typeface="Cambria"/>
                <a:cs typeface="Cambria"/>
              </a:rPr>
              <a:t>;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 descr=""/>
          <p:cNvSpPr txBox="1"/>
          <p:nvPr/>
        </p:nvSpPr>
        <p:spPr>
          <a:xfrm>
            <a:off x="3658233" y="1005329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81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702176" y="807467"/>
            <a:ext cx="3959225" cy="69945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200" spc="-10" b="1">
                <a:latin typeface="Cambria"/>
                <a:cs typeface="Cambria"/>
              </a:rPr>
              <a:t>Bovine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lactoferrin</a:t>
            </a:r>
            <a:endParaRPr sz="1200">
              <a:latin typeface="Cambria"/>
              <a:cs typeface="Cambria"/>
            </a:endParaRPr>
          </a:p>
          <a:p>
            <a:pPr marL="12700" marR="1801495">
              <a:lnSpc>
                <a:spcPct val="146700"/>
              </a:lnSpc>
            </a:pPr>
            <a:r>
              <a:rPr dirty="0" sz="1200" spc="-10" b="1">
                <a:latin typeface="Cambria"/>
                <a:cs typeface="Cambria"/>
              </a:rPr>
              <a:t>Slowly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Digestable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Starch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 b="1">
                <a:latin typeface="Cambria"/>
                <a:cs typeface="Cambria"/>
              </a:rPr>
              <a:t>(SDS)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Cambria"/>
                <a:cs typeface="Cambria"/>
              </a:rPr>
              <a:t>Dietary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Cambria"/>
                <a:cs typeface="Cambria"/>
              </a:rPr>
              <a:t>fibre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</a:pPr>
            <a:r>
              <a:rPr dirty="0" sz="1200">
                <a:latin typeface="Cambria"/>
                <a:cs typeface="Cambria"/>
              </a:rPr>
              <a:t>Acacia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gum/gum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arabic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(only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from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Acacia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senegal</a:t>
            </a:r>
            <a:endParaRPr sz="1200">
              <a:latin typeface="Cambria"/>
              <a:cs typeface="Cambria"/>
            </a:endParaRPr>
          </a:p>
          <a:p>
            <a:pPr marL="553085" marR="1478280">
              <a:lnSpc>
                <a:spcPct val="146700"/>
              </a:lnSpc>
            </a:pP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Acacia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seyal</a:t>
            </a:r>
            <a:r>
              <a:rPr dirty="0" sz="1200" spc="-10">
                <a:latin typeface="Cambria"/>
                <a:cs typeface="Cambria"/>
              </a:rPr>
              <a:t>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Galactooligosaccharide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(GOS)</a:t>
            </a: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mbria"/>
                <a:cs typeface="Cambria"/>
              </a:rPr>
              <a:t>High</a:t>
            </a:r>
            <a:r>
              <a:rPr dirty="0" sz="1200" spc="13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amylose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maize</a:t>
            </a:r>
            <a:r>
              <a:rPr dirty="0" sz="1200" spc="14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resistant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starch</a:t>
            </a:r>
            <a:r>
              <a:rPr dirty="0" sz="1200" spc="13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(HAMRS)</a:t>
            </a:r>
            <a:endParaRPr sz="1200">
              <a:latin typeface="Cambria"/>
              <a:cs typeface="Cambria"/>
            </a:endParaRPr>
          </a:p>
          <a:p>
            <a:pPr marL="553085" marR="6985">
              <a:lnSpc>
                <a:spcPct val="146700"/>
              </a:lnSpc>
              <a:spcBef>
                <a:spcPts val="5"/>
              </a:spcBef>
              <a:tabLst>
                <a:tab pos="1066800" algn="l"/>
                <a:tab pos="1957705" algn="l"/>
                <a:tab pos="2322830" algn="l"/>
                <a:tab pos="2945765" algn="l"/>
                <a:tab pos="3699510" algn="l"/>
              </a:tabLst>
            </a:pPr>
            <a:r>
              <a:rPr dirty="0" sz="1200" spc="-20">
                <a:latin typeface="Cambria"/>
                <a:cs typeface="Cambria"/>
              </a:rPr>
              <a:t>(not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permitted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in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infant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formula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follow-</a:t>
            </a:r>
            <a:r>
              <a:rPr dirty="0" sz="1200">
                <a:latin typeface="Cambria"/>
                <a:cs typeface="Cambria"/>
              </a:rPr>
              <a:t>up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formula)</a:t>
            </a: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mbria"/>
                <a:cs typeface="Cambria"/>
              </a:rPr>
              <a:t>Inulin</a:t>
            </a:r>
            <a:endParaRPr sz="1200">
              <a:latin typeface="Cambria"/>
              <a:cs typeface="Cambria"/>
            </a:endParaRPr>
          </a:p>
          <a:p>
            <a:pPr marL="553085" marR="1040765">
              <a:lnSpc>
                <a:spcPts val="2110"/>
              </a:lnSpc>
              <a:spcBef>
                <a:spcPts val="175"/>
              </a:spcBef>
            </a:pPr>
            <a:r>
              <a:rPr dirty="0" sz="1200">
                <a:latin typeface="Cambria"/>
                <a:cs typeface="Cambria"/>
              </a:rPr>
              <a:t>Beta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glucan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from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oat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soluble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fibre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Beta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glucan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from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barley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Oligofructose/fructooligosaccharide</a:t>
            </a:r>
            <a:endParaRPr sz="1200">
              <a:latin typeface="Cambria"/>
              <a:cs typeface="Cambria"/>
            </a:endParaRPr>
          </a:p>
          <a:p>
            <a:pPr algn="just" marL="553085" marR="6350">
              <a:lnSpc>
                <a:spcPts val="2110"/>
              </a:lnSpc>
              <a:spcBef>
                <a:spcPts val="5"/>
              </a:spcBef>
            </a:pPr>
            <a:r>
              <a:rPr dirty="0" sz="1200" spc="-10">
                <a:latin typeface="Cambria"/>
                <a:cs typeface="Cambria"/>
              </a:rPr>
              <a:t>Oligofructose-</a:t>
            </a:r>
            <a:r>
              <a:rPr dirty="0" sz="1200">
                <a:latin typeface="Cambria"/>
                <a:cs typeface="Cambria"/>
              </a:rPr>
              <a:t>inulin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mixture</a:t>
            </a:r>
            <a:r>
              <a:rPr dirty="0" sz="1200" spc="22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containing</a:t>
            </a:r>
            <a:r>
              <a:rPr dirty="0" sz="1200" spc="21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shorter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chain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inulin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(oligofructose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3-</a:t>
            </a:r>
            <a:r>
              <a:rPr dirty="0" sz="1200">
                <a:latin typeface="Cambria"/>
                <a:cs typeface="Cambria"/>
              </a:rPr>
              <a:t>9)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longer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chain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inulin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(inulin</a:t>
            </a:r>
            <a:r>
              <a:rPr dirty="0" sz="1200" spc="-3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DP</a:t>
            </a:r>
            <a:r>
              <a:rPr dirty="0" sz="1200" spc="-4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≥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10)</a:t>
            </a:r>
            <a:r>
              <a:rPr dirty="0" sz="1200" spc="-2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in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50:50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ration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±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10%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each</a:t>
            </a:r>
            <a:endParaRPr sz="1200">
              <a:latin typeface="Cambria"/>
              <a:cs typeface="Cambria"/>
            </a:endParaRPr>
          </a:p>
          <a:p>
            <a:pPr algn="just" marL="553085" marR="5080">
              <a:lnSpc>
                <a:spcPts val="2100"/>
              </a:lnSpc>
              <a:spcBef>
                <a:spcPts val="15"/>
              </a:spcBef>
            </a:pPr>
            <a:r>
              <a:rPr dirty="0" sz="1200">
                <a:latin typeface="Cambria"/>
                <a:cs typeface="Cambria"/>
              </a:rPr>
              <a:t>Oligosaccharide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mixture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containing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90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cent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(weight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25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weight)</a:t>
            </a:r>
            <a:r>
              <a:rPr dirty="0" sz="1200" spc="26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254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oligogalactosyl-lactose</a:t>
            </a:r>
            <a:endParaRPr sz="1200">
              <a:latin typeface="Cambria"/>
              <a:cs typeface="Cambria"/>
            </a:endParaRPr>
          </a:p>
          <a:p>
            <a:pPr marL="553085" marR="5080">
              <a:lnSpc>
                <a:spcPts val="2110"/>
              </a:lnSpc>
              <a:spcBef>
                <a:spcPts val="5"/>
              </a:spcBef>
              <a:tabLst>
                <a:tab pos="1193165" algn="l"/>
                <a:tab pos="1552575" algn="l"/>
                <a:tab pos="2193290" algn="l"/>
                <a:tab pos="3228340" algn="l"/>
              </a:tabLst>
            </a:pPr>
            <a:r>
              <a:rPr dirty="0" sz="1200">
                <a:latin typeface="Cambria"/>
                <a:cs typeface="Cambria"/>
              </a:rPr>
              <a:t>(galactooligosaccharides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(GOS))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cent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(weight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Cambria"/>
                <a:cs typeface="Cambria"/>
              </a:rPr>
              <a:t>per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weight)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oligofructosyl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saccharose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(long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chain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fructooligosaccharide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(lcFOS)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Polydextrose</a:t>
            </a:r>
            <a:endParaRPr sz="1200">
              <a:latin typeface="Cambria"/>
              <a:cs typeface="Cambria"/>
            </a:endParaRPr>
          </a:p>
          <a:p>
            <a:pPr marL="553085" marR="5080">
              <a:lnSpc>
                <a:spcPts val="2110"/>
              </a:lnSpc>
              <a:spcBef>
                <a:spcPts val="10"/>
              </a:spcBef>
              <a:tabLst>
                <a:tab pos="1566545" algn="l"/>
                <a:tab pos="3096895" algn="l"/>
              </a:tabLst>
            </a:pPr>
            <a:r>
              <a:rPr dirty="0" sz="1200" spc="-10">
                <a:latin typeface="Cambria"/>
                <a:cs typeface="Cambria"/>
              </a:rPr>
              <a:t>Resistant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dextrin/resistant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maltodextrin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(not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permitted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infant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formula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follow-</a:t>
            </a:r>
            <a:r>
              <a:rPr dirty="0" sz="1200" spc="-25">
                <a:latin typeface="Cambria"/>
                <a:cs typeface="Cambria"/>
              </a:rPr>
              <a:t>up</a:t>
            </a:r>
            <a:endParaRPr sz="1200">
              <a:latin typeface="Cambria"/>
              <a:cs typeface="Cambria"/>
            </a:endParaRPr>
          </a:p>
          <a:p>
            <a:pPr marL="553085">
              <a:lnSpc>
                <a:spcPct val="100000"/>
              </a:lnSpc>
              <a:spcBef>
                <a:spcPts val="480"/>
              </a:spcBef>
            </a:pPr>
            <a:r>
              <a:rPr dirty="0" sz="1200" spc="-10">
                <a:latin typeface="Cambria"/>
                <a:cs typeface="Cambria"/>
              </a:rPr>
              <a:t>formula)”;</a:t>
            </a:r>
            <a:r>
              <a:rPr dirty="0" sz="1200" spc="1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16354" y="8129778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273551" y="8129778"/>
            <a:ext cx="16186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paragraph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6;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59153" y="8666228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i="1">
                <a:latin typeface="Cambria"/>
                <a:cs typeface="Cambria"/>
              </a:rPr>
              <a:t>(b)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874267" y="8666228"/>
            <a:ext cx="16802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deleting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II;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59151" y="9201403"/>
            <a:ext cx="204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i="1">
                <a:latin typeface="Cambria"/>
                <a:cs typeface="Cambria"/>
              </a:rPr>
              <a:t>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874264" y="9201403"/>
            <a:ext cx="3175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substituting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for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TABLE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III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following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table: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 descr=""/>
          <p:cNvSpPr txBox="1"/>
          <p:nvPr/>
        </p:nvSpPr>
        <p:spPr>
          <a:xfrm>
            <a:off x="3658233" y="10053290"/>
            <a:ext cx="250825" cy="20447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dirty="0" sz="1100" spc="-25">
                <a:latin typeface="Cambria"/>
                <a:cs typeface="Cambria"/>
              </a:rPr>
              <a:t>81</a:t>
            </a:fld>
            <a:endParaRPr sz="11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2925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700525" y="894333"/>
            <a:ext cx="4358005" cy="831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90500">
              <a:lnSpc>
                <a:spcPts val="142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“TABLE</a:t>
            </a:r>
            <a:r>
              <a:rPr dirty="0" sz="1200" spc="-5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III</a:t>
            </a:r>
            <a:endParaRPr sz="1200">
              <a:latin typeface="Cambria"/>
              <a:cs typeface="Cambria"/>
            </a:endParaRPr>
          </a:p>
          <a:p>
            <a:pPr algn="ctr" marR="190500">
              <a:lnSpc>
                <a:spcPts val="1420"/>
              </a:lnSpc>
            </a:pPr>
            <a:r>
              <a:rPr dirty="0" sz="1200" spc="-10">
                <a:latin typeface="Cambria"/>
                <a:cs typeface="Cambria"/>
              </a:rPr>
              <a:t>(Regulation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26)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655"/>
              </a:spcBef>
            </a:pP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mbria"/>
                <a:cs typeface="Cambria"/>
              </a:rPr>
              <a:t>RECOMMENDED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MAXIMUM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AMOUNT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VITAMIN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AND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MINERAL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2063750" y="2075940"/>
          <a:ext cx="3512185" cy="565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2235"/>
                <a:gridCol w="2058035"/>
              </a:tblGrid>
              <a:tr h="720725">
                <a:tc>
                  <a:txBody>
                    <a:bodyPr/>
                    <a:lstStyle/>
                    <a:p>
                      <a:pPr marL="437515" marR="288290" indent="-144145">
                        <a:lnSpc>
                          <a:spcPts val="1400"/>
                        </a:lnSpc>
                        <a:spcBef>
                          <a:spcPts val="45"/>
                        </a:spcBef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i="1">
                          <a:latin typeface="Cambria"/>
                          <a:cs typeface="Cambria"/>
                        </a:rPr>
                        <a:t>and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mineral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00" marR="440690">
                        <a:lnSpc>
                          <a:spcPts val="1400"/>
                        </a:lnSpc>
                        <a:spcBef>
                          <a:spcPts val="45"/>
                        </a:spcBef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Maximum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amount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recommended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in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daily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Cambria"/>
                          <a:cs typeface="Cambria"/>
                        </a:rPr>
                        <a:t>serving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B6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93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1,750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D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970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Niacin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820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NE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Molybdenum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350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Phosphorus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1,250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Selenium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200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Magnesium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250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Folate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600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micrograms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DFE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Vitamin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Cambria"/>
                          <a:cs typeface="Cambria"/>
                        </a:rPr>
                        <a:t>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1,000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micrograms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RE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Calcium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1,500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Copper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Flouride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31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3.5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Iodine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200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micrograms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Iron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20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Manganese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2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</a:pPr>
                      <a:r>
                        <a:rPr dirty="0" sz="1200" spc="-20">
                          <a:latin typeface="Cambria"/>
                          <a:cs typeface="Cambria"/>
                        </a:rPr>
                        <a:t>Zinc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15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miligram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902002" y="8079480"/>
            <a:ext cx="2646045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Made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20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July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2020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ts val="1420"/>
              </a:lnSpc>
            </a:pPr>
            <a:r>
              <a:rPr dirty="0" sz="1200">
                <a:latin typeface="Cambria"/>
                <a:cs typeface="Cambria"/>
              </a:rPr>
              <a:t>[KKM.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600-</a:t>
            </a:r>
            <a:r>
              <a:rPr dirty="0" sz="1200">
                <a:latin typeface="Cambria"/>
                <a:cs typeface="Cambria"/>
              </a:rPr>
              <a:t>1/1/35;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PN(PU2)418/XXVII]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71799" y="8794241"/>
            <a:ext cx="2187575" cy="38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dirty="0" sz="1200" spc="-10">
                <a:solidFill>
                  <a:srgbClr val="202020"/>
                </a:solidFill>
                <a:latin typeface="Cambria"/>
                <a:cs typeface="Cambria"/>
              </a:rPr>
              <a:t>DATO’</a:t>
            </a:r>
            <a:r>
              <a:rPr dirty="0" sz="1200" spc="-45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SRI</a:t>
            </a:r>
            <a:r>
              <a:rPr dirty="0" sz="1200" spc="-55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DR.</a:t>
            </a:r>
            <a:r>
              <a:rPr dirty="0" sz="1200" spc="-35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ADHAM</a:t>
            </a:r>
            <a:r>
              <a:rPr dirty="0" sz="1200" spc="-45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202020"/>
                </a:solidFill>
                <a:latin typeface="Cambria"/>
                <a:cs typeface="Cambria"/>
              </a:rPr>
              <a:t>BIN</a:t>
            </a:r>
            <a:r>
              <a:rPr dirty="0" sz="1200" spc="-55">
                <a:solidFill>
                  <a:srgbClr val="202020"/>
                </a:solidFill>
                <a:latin typeface="Cambria"/>
                <a:cs typeface="Cambria"/>
              </a:rPr>
              <a:t> </a:t>
            </a:r>
            <a:r>
              <a:rPr dirty="0" sz="1200" spc="-20">
                <a:solidFill>
                  <a:srgbClr val="202020"/>
                </a:solidFill>
                <a:latin typeface="Cambria"/>
                <a:cs typeface="Cambria"/>
              </a:rPr>
              <a:t>BABA</a:t>
            </a:r>
            <a:endParaRPr sz="1200">
              <a:latin typeface="Cambria"/>
              <a:cs typeface="Cambria"/>
            </a:endParaRPr>
          </a:p>
          <a:p>
            <a:pPr algn="ctr" marR="27940">
              <a:lnSpc>
                <a:spcPts val="1420"/>
              </a:lnSpc>
            </a:pPr>
            <a:r>
              <a:rPr dirty="0" sz="1200" i="1">
                <a:latin typeface="Cambria"/>
                <a:cs typeface="Cambria"/>
              </a:rPr>
              <a:t>Minister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i="1">
                <a:latin typeface="Cambria"/>
                <a:cs typeface="Cambria"/>
              </a:rPr>
              <a:t>of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Cambria"/>
                <a:cs typeface="Cambria"/>
              </a:rPr>
              <a:t>Health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80126" y="7532369"/>
            <a:ext cx="115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mbria"/>
                <a:cs typeface="Cambria"/>
              </a:rPr>
              <a:t>”.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 descr=""/>
          <p:cNvSpPr txBox="1"/>
          <p:nvPr/>
        </p:nvSpPr>
        <p:spPr>
          <a:xfrm>
            <a:off x="3658233" y="9954230"/>
            <a:ext cx="256540" cy="2044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 sz="1200" spc="-25">
                <a:latin typeface="Cambria"/>
                <a:cs typeface="Cambria"/>
              </a:rPr>
              <a:t>10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855970" y="436879"/>
            <a:ext cx="80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P.U.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(A)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mbria"/>
                <a:cs typeface="Cambria"/>
              </a:rPr>
              <a:t>209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16352" y="892809"/>
            <a:ext cx="226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mbria"/>
                <a:cs typeface="Cambria"/>
              </a:rPr>
              <a:t>(ii)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73551" y="807467"/>
            <a:ext cx="438658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69925" algn="l"/>
                <a:tab pos="1780539" algn="l"/>
                <a:tab pos="2652395" algn="l"/>
                <a:tab pos="3024505" algn="l"/>
                <a:tab pos="368236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menggantikan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(b)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388233" y="1613657"/>
            <a:ext cx="1848485" cy="827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080" indent="-457200">
              <a:lnSpc>
                <a:spcPct val="146200"/>
              </a:lnSpc>
              <a:spcBef>
                <a:spcPts val="95"/>
              </a:spcBef>
              <a:tabLst>
                <a:tab pos="489584" algn="l"/>
                <a:tab pos="1118870" algn="l"/>
                <a:tab pos="1167130" algn="l"/>
                <a:tab pos="1478280" algn="l"/>
                <a:tab pos="1591945" algn="l"/>
              </a:tabLst>
            </a:pPr>
            <a:r>
              <a:rPr dirty="0" sz="1200" spc="-20">
                <a:latin typeface="Cambria"/>
                <a:cs typeface="Cambria"/>
              </a:rPr>
              <a:t>“</a:t>
            </a:r>
            <a:r>
              <a:rPr dirty="0" sz="1200" spc="-20" i="1">
                <a:latin typeface="Cambria"/>
                <a:cs typeface="Cambria"/>
              </a:rPr>
              <a:t>(b)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>
                <a:latin typeface="Cambria"/>
                <a:cs typeface="Cambria"/>
              </a:rPr>
              <a:t>jumlah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10">
                <a:latin typeface="Cambria"/>
                <a:cs typeface="Cambria"/>
              </a:rPr>
              <a:t>protein,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(karbohidrat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jumlah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gula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284808" y="1613657"/>
            <a:ext cx="134556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 marR="5080" indent="-49530">
              <a:lnSpc>
                <a:spcPct val="145800"/>
              </a:lnSpc>
              <a:spcBef>
                <a:spcPts val="100"/>
              </a:spcBef>
              <a:tabLst>
                <a:tab pos="563880" algn="l"/>
                <a:tab pos="1019810" algn="l"/>
              </a:tabLst>
            </a:pPr>
            <a:r>
              <a:rPr dirty="0" sz="1200" spc="-10">
                <a:latin typeface="Cambria"/>
                <a:cs typeface="Cambria"/>
              </a:rPr>
              <a:t>karbohidrat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tidak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termasuk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23869" y="1613657"/>
            <a:ext cx="103441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7010">
              <a:lnSpc>
                <a:spcPct val="145800"/>
              </a:lnSpc>
              <a:spcBef>
                <a:spcPts val="100"/>
              </a:spcBef>
              <a:tabLst>
                <a:tab pos="679450" algn="l"/>
                <a:tab pos="788035" algn="l"/>
              </a:tabLst>
            </a:pPr>
            <a:r>
              <a:rPr dirty="0" sz="1200" spc="-10">
                <a:latin typeface="Cambria"/>
                <a:cs typeface="Cambria"/>
              </a:rPr>
              <a:t>sedia</a:t>
            </a:r>
            <a:r>
              <a:rPr dirty="0" sz="1200">
                <a:latin typeface="Times New Roman"/>
                <a:cs typeface="Times New Roman"/>
              </a:rPr>
              <a:t>		</a:t>
            </a:r>
            <a:r>
              <a:rPr dirty="0" sz="1200" spc="-25">
                <a:latin typeface="Cambria"/>
                <a:cs typeface="Cambria"/>
              </a:rPr>
              <a:t>ada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serabut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diet),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09278" y="2232400"/>
            <a:ext cx="2251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8175" algn="l"/>
                <a:tab pos="1564005" algn="l"/>
                <a:tab pos="2162175" algn="l"/>
              </a:tabLst>
            </a:pPr>
            <a:r>
              <a:rPr dirty="0" sz="1200" spc="-10">
                <a:latin typeface="Cambria"/>
                <a:cs typeface="Cambria"/>
              </a:rPr>
              <a:t>lemak,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50">
                <a:latin typeface="Cambria"/>
                <a:cs typeface="Cambria"/>
              </a:rPr>
              <a:t>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45435" y="2415284"/>
            <a:ext cx="3816350" cy="1099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700"/>
              </a:lnSpc>
              <a:spcBef>
                <a:spcPts val="100"/>
              </a:spcBef>
            </a:pP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setiap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195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hanya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satu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bahagian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satu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hidangan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sebagaimana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pada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label;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dan”;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25">
                <a:latin typeface="Cambria"/>
                <a:cs typeface="Cambria"/>
              </a:rPr>
              <a:t>dan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816350" y="3840602"/>
            <a:ext cx="269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mbria"/>
                <a:cs typeface="Cambria"/>
              </a:rPr>
              <a:t>(iii)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273550" y="3755259"/>
            <a:ext cx="438467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  <a:tabLst>
                <a:tab pos="680720" algn="l"/>
                <a:tab pos="1742439" algn="l"/>
                <a:tab pos="2414270" algn="l"/>
                <a:tab pos="3296920" algn="l"/>
                <a:tab pos="3679825" algn="l"/>
              </a:tabLst>
            </a:pP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selepas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5" i="1">
                <a:latin typeface="Cambria"/>
                <a:cs typeface="Cambria"/>
              </a:rPr>
              <a:t>(b)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perenggan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berikut;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388231" y="4645276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i="1">
                <a:latin typeface="Cambria"/>
                <a:cs typeface="Cambria"/>
              </a:rPr>
              <a:t>“(c)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45428" y="4645276"/>
            <a:ext cx="38144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8490" algn="l"/>
                <a:tab pos="1301115" algn="l"/>
                <a:tab pos="1767205" algn="l"/>
                <a:tab pos="2652395" algn="l"/>
                <a:tab pos="3209925" algn="l"/>
              </a:tabLst>
            </a:pPr>
            <a:r>
              <a:rPr dirty="0" sz="1200" spc="-10">
                <a:latin typeface="Cambria"/>
                <a:cs typeface="Cambria"/>
              </a:rPr>
              <a:t>jumlah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natrium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dalam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miligram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59150" y="4827903"/>
            <a:ext cx="5302885" cy="3778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498600" marR="6350">
              <a:lnSpc>
                <a:spcPct val="146400"/>
              </a:lnSpc>
              <a:spcBef>
                <a:spcPts val="105"/>
              </a:spcBef>
            </a:pP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100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setiap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18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jika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bungkusan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itu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mengandungi</a:t>
            </a:r>
            <a:r>
              <a:rPr dirty="0" sz="1200" spc="190">
                <a:latin typeface="Times New Roman"/>
                <a:cs typeface="Times New Roman"/>
              </a:rPr>
              <a:t>  </a:t>
            </a:r>
            <a:r>
              <a:rPr dirty="0" sz="1200" spc="-10">
                <a:latin typeface="Cambria"/>
                <a:cs typeface="Cambria"/>
              </a:rPr>
              <a:t>hanya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satu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bahagian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setiap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hidangan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sebagaimana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yang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dinyatakan</a:t>
            </a:r>
            <a:r>
              <a:rPr dirty="0" sz="1200">
                <a:latin typeface="Cambria"/>
                <a:cs typeface="Cambria"/>
              </a:rPr>
              <a:t> pada</a:t>
            </a:r>
            <a:r>
              <a:rPr dirty="0" sz="1200" spc="5">
                <a:latin typeface="Cambria"/>
                <a:cs typeface="Cambria"/>
              </a:rPr>
              <a:t> </a:t>
            </a:r>
            <a:r>
              <a:rPr dirty="0" sz="1200" spc="-10">
                <a:latin typeface="Cambria"/>
                <a:cs typeface="Cambria"/>
              </a:rPr>
              <a:t>label.”;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Cambria"/>
              <a:cs typeface="Cambria"/>
            </a:endParaRPr>
          </a:p>
          <a:p>
            <a:pPr marL="469900" marR="7620" indent="-457200">
              <a:lnSpc>
                <a:spcPct val="146700"/>
              </a:lnSpc>
              <a:tabLst>
                <a:tab pos="469265" algn="l"/>
                <a:tab pos="1133475" algn="l"/>
                <a:tab pos="2191385" algn="l"/>
                <a:tab pos="2858135" algn="l"/>
                <a:tab pos="3930650" algn="l"/>
                <a:tab pos="4397375" algn="l"/>
              </a:tabLst>
            </a:pPr>
            <a:r>
              <a:rPr dirty="0" sz="1200" spc="-25" i="1">
                <a:latin typeface="Cambria"/>
                <a:cs typeface="Cambria"/>
              </a:rPr>
              <a:t>(c)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memasukkan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selepas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20">
                <a:latin typeface="Cambria"/>
                <a:cs typeface="Cambria"/>
              </a:rPr>
              <a:t>(4</a:t>
            </a:r>
            <a:r>
              <a:rPr dirty="0" sz="1000" spc="-20">
                <a:latin typeface="Cambria"/>
                <a:cs typeface="Cambria"/>
              </a:rPr>
              <a:t>A</a:t>
            </a:r>
            <a:r>
              <a:rPr dirty="0" sz="1200" spc="-20">
                <a:latin typeface="Cambria"/>
                <a:cs typeface="Cambria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mbria"/>
                <a:cs typeface="Cambria"/>
              </a:rPr>
              <a:t>subperaturan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berikut: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200">
              <a:latin typeface="Cambria"/>
              <a:cs typeface="Cambria"/>
            </a:endParaRPr>
          </a:p>
          <a:p>
            <a:pPr algn="just" marL="469900" marR="5080" indent="228600">
              <a:lnSpc>
                <a:spcPct val="146500"/>
              </a:lnSpc>
            </a:pPr>
            <a:r>
              <a:rPr dirty="0" sz="1200">
                <a:latin typeface="Cambria"/>
                <a:cs typeface="Cambria"/>
              </a:rPr>
              <a:t>“(4</a:t>
            </a:r>
            <a:r>
              <a:rPr dirty="0" sz="1000">
                <a:latin typeface="Cambria"/>
                <a:cs typeface="Cambria"/>
              </a:rPr>
              <a:t>B</a:t>
            </a:r>
            <a:r>
              <a:rPr dirty="0" sz="1200">
                <a:latin typeface="Cambria"/>
                <a:cs typeface="Cambria"/>
              </a:rPr>
              <a:t>)</a:t>
            </a:r>
            <a:r>
              <a:rPr dirty="0" sz="1200" spc="155">
                <a:latin typeface="Times New Roman"/>
                <a:cs typeface="Times New Roman"/>
              </a:rPr>
              <a:t> 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maksud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peraturan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ini,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sebutan</a:t>
            </a:r>
            <a:r>
              <a:rPr dirty="0" sz="1200" spc="35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tentang</a:t>
            </a:r>
            <a:r>
              <a:rPr dirty="0" sz="1200" spc="355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“serabut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diet” </a:t>
            </a:r>
            <a:r>
              <a:rPr dirty="0" sz="1200">
                <a:latin typeface="Cambria"/>
                <a:cs typeface="Cambria"/>
              </a:rPr>
              <a:t>ertinya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polimer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karbohidrat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dengan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tiga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atau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lebih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unit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monomerik,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tidak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mengalami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proses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hidrolisis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oleh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enzim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endogen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usus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kecil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manusia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bagi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yang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diperoleh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daripada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tumbuhan,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serabut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mbria"/>
                <a:cs typeface="Cambria"/>
              </a:rPr>
              <a:t>diet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boleh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mengandungi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bahagian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kecil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lignin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atau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sebatian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lain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yang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berkaitan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dengan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polisakarida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dalam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dinding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mbria"/>
                <a:cs typeface="Cambria"/>
              </a:rPr>
              <a:t>sel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mbria"/>
                <a:cs typeface="Cambria"/>
              </a:rPr>
              <a:t>tumbuhan.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2023-12-14T01:26:43Z</dcterms:created>
  <dcterms:modified xsi:type="dcterms:W3CDTF">2023-12-14T01:26:43Z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2023-12-14T00:00:00Z</vt:filetime>
  </property>
  <property fmtid="{D5CDD505-2E9C-101B-9397-08002B2CF9AE}" pid="3" name="LastSaved">
    <vt:filetime>2023-12-14T00:00:00Z</vt:filetime>
  </property>
  <property fmtid="{D5CDD505-2E9C-101B-9397-08002B2CF9AE}" pid="4" name="Producer">
    <vt:lpwstr>GPL Ghostscript 9.20</vt:lpwstr>
  </property>
</Properties>
</file>