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8" r:id="rId3"/>
    <p:sldMasterId id="2147483702" r:id="rId4"/>
    <p:sldMasterId id="2147483712" r:id="rId5"/>
    <p:sldMasterId id="2147483733" r:id="rId6"/>
    <p:sldMasterId id="2147483747" r:id="rId7"/>
  </p:sldMasterIdLst>
  <p:notesMasterIdLst>
    <p:notesMasterId r:id="rId31"/>
  </p:notesMasterIdLst>
  <p:sldIdLst>
    <p:sldId id="2145706805" r:id="rId8"/>
    <p:sldId id="2145706806" r:id="rId9"/>
    <p:sldId id="316" r:id="rId10"/>
    <p:sldId id="362" r:id="rId11"/>
    <p:sldId id="7306" r:id="rId12"/>
    <p:sldId id="2145706804" r:id="rId13"/>
    <p:sldId id="2145706790" r:id="rId14"/>
    <p:sldId id="2145706803" r:id="rId15"/>
    <p:sldId id="269" r:id="rId16"/>
    <p:sldId id="2145706801" r:id="rId17"/>
    <p:sldId id="689" r:id="rId18"/>
    <p:sldId id="2145706800" r:id="rId19"/>
    <p:sldId id="2145706796" r:id="rId20"/>
    <p:sldId id="1506" r:id="rId21"/>
    <p:sldId id="1504" r:id="rId22"/>
    <p:sldId id="2145706798" r:id="rId23"/>
    <p:sldId id="686" r:id="rId24"/>
    <p:sldId id="2145706605" r:id="rId25"/>
    <p:sldId id="2145706626" r:id="rId26"/>
    <p:sldId id="311" r:id="rId27"/>
    <p:sldId id="314" r:id="rId28"/>
    <p:sldId id="2145706795" r:id="rId29"/>
    <p:sldId id="2145706585" r:id="rId3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6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EF414-C7C5-66BC-B9C7-5A11179890B2}" name="Haslinda Ahmad Shafiee" initials="HAS" userId="S::haslinda.ahmad@pernas.my::0ba5cdfe-801b-4977-888c-fcdba2592a2a" providerId="AD"/>
  <p188:author id="{C352C72E-1D91-CB87-FE79-ABE2864CD2C3}" name="Aina Nordin" initials="NAN" userId="Aina Nordin" providerId="None"/>
  <p188:author id="{0BA4B585-EC8D-2528-7CE3-FD7BBE0C1BF9}" name="Nur 'Aina Nordin" initials="NN" userId="S::aina.nordin@pernas.my::282babd4-7241-459e-a2ad-9db53b57da6b" providerId="AD"/>
  <p188:author id="{A34490EF-6860-BA78-4296-9921082D4965}" name="Amzar Amat Sain" initials="AAS" userId="S::amzar.amat@pernas.my::2aecaaea-d3ae-4c5e-a85a-e996537e9e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298"/>
    <a:srgbClr val="BE8F54"/>
    <a:srgbClr val="EE3903"/>
    <a:srgbClr val="FFF8E8"/>
    <a:srgbClr val="FFB61D"/>
    <a:srgbClr val="88610F"/>
    <a:srgbClr val="F5172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  <p:guide orient="horz" pos="4265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C8F0772-1B94-438D-8464-FC0250508192}" type="datetimeFigureOut">
              <a:rPr lang="en-MY" smtClean="0"/>
              <a:t>5/10/2023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188EFA-E7FD-4707-A866-29C7B2FE0F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87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12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5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03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37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35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7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0B95F2-AAE9-A54D-97A1-573D517439C6}"/>
              </a:ext>
            </a:extLst>
          </p:cNvPr>
          <p:cNvSpPr txBox="1">
            <a:spLocks/>
          </p:cNvSpPr>
          <p:nvPr/>
        </p:nvSpPr>
        <p:spPr>
          <a:xfrm>
            <a:off x="752475" y="2338389"/>
            <a:ext cx="10515600" cy="676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160">
                <a:solidFill>
                  <a:srgbClr val="F13544"/>
                </a:solidFill>
                <a:latin typeface="Frutiger" panose="020B0500000000000000" pitchFamily="34" charset="0"/>
              </a:rPr>
              <a:t>Subheading</a:t>
            </a:r>
            <a:endParaRPr lang="en-US" sz="2160">
              <a:solidFill>
                <a:srgbClr val="F13544"/>
              </a:solidFill>
              <a:latin typeface="Frutiger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0349"/>
            <a:ext cx="10515600" cy="2078038"/>
          </a:xfrm>
        </p:spPr>
        <p:txBody>
          <a:bodyPr/>
          <a:lstStyle>
            <a:lvl1pPr>
              <a:defRPr sz="4950">
                <a:solidFill>
                  <a:srgbClr val="F13544"/>
                </a:solidFill>
                <a:latin typeface="Frutiger" panose="020B0500000000000000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6DEC-FE83-514B-BA15-F52DFF5F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85F6-3B8E-144A-9AB9-8FE45A3CD628}" type="datetimeFigureOut">
              <a:rPr lang="en-US"/>
              <a:pPr>
                <a:defRPr/>
              </a:pPr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EDC5-9292-804F-8970-B50976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3CD0-864D-4945-A197-3538A80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E356-FFAD-BC46-959E-94BD35C3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pic>
        <p:nvPicPr>
          <p:cNvPr id="15" name="Picture 14" descr="Pernas logo big.png">
            <a:extLst>
              <a:ext uri="{FF2B5EF4-FFF2-40B4-BE49-F238E27FC236}">
                <a16:creationId xmlns:a16="http://schemas.microsoft.com/office/drawing/2014/main" id="{A7A94EBD-866B-4B69-AA27-7F4C59B88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823AB2-2101-455D-AE81-A248623976B2}"/>
              </a:ext>
            </a:extLst>
          </p:cNvPr>
          <p:cNvSpPr txBox="1">
            <a:spLocks/>
          </p:cNvSpPr>
          <p:nvPr/>
        </p:nvSpPr>
        <p:spPr>
          <a:xfrm>
            <a:off x="549920" y="6289354"/>
            <a:ext cx="2515497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921E82-7C72-44E8-88E0-8334E10F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25" y="6460907"/>
            <a:ext cx="89613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553300" y="6532260"/>
            <a:ext cx="4281621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12" name="Picture 11" descr="Pernas logo big.png">
            <a:extLst>
              <a:ext uri="{FF2B5EF4-FFF2-40B4-BE49-F238E27FC236}">
                <a16:creationId xmlns:a16="http://schemas.microsoft.com/office/drawing/2014/main" id="{F0CBBA73-BE59-4CCA-86E4-9D11B6A8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pic>
        <p:nvPicPr>
          <p:cNvPr id="13" name="Picture 12" descr="Tagline.png">
            <a:extLst>
              <a:ext uri="{FF2B5EF4-FFF2-40B4-BE49-F238E27FC236}">
                <a16:creationId xmlns:a16="http://schemas.microsoft.com/office/drawing/2014/main" id="{16C86FB8-C08A-4D78-BC81-DCAE40E10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89" y="6316852"/>
            <a:ext cx="2976305" cy="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C2F9-1DAD-419A-8864-AC0A672D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5C92-1C4C-4C92-A68B-60D091EA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B50B6-2927-408F-B3DE-56D3C52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8417-6EBB-4277-A913-F14950D4F04D}" type="datetime1">
              <a:rPr lang="en-MY" smtClean="0"/>
              <a:t>5/10/2023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118F-9810-4AFF-B40C-57A1D47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FC16-71F6-41A9-8ECA-56C7B69A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F345-90B5-4FFF-AE04-F8B97FB538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67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923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7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 userDrawn="1"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E4F1-81C7-4BAD-A064-06800DC2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F403-C0FB-44F0-9B91-52E2DFA9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81E-BEC9-40D6-9140-296ECF21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1547-8F31-4C73-8A5C-968B3261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7A13-2483-41D4-95CE-C2D700F9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15C-A0BE-4145-85D9-556796CBEC7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679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5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1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3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0726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67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B13-6DBB-42F6-9D20-195E611BF9C0}" type="datetime1">
              <a:rPr lang="en-MY" smtClean="0"/>
              <a:t>5/10/2023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0F71-DA16-4763-BF0C-83ECB613F3F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860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8DD7-DBB3-9ACA-A6AE-34423BF5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0C7B7-C93E-9E8A-387E-ABBB33B9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122B-35A6-F9BF-5544-01C79AD3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C28D-4786-489D-857E-7AA697D64038}" type="datetimeFigureOut">
              <a:rPr lang="en-MY" smtClean="0"/>
              <a:t>5/10/2023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D0D5-1242-D9FC-BC64-EACAACE1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AE15-97F3-13E4-394B-3035C2D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092-0B02-4FD1-B24A-FB2AA6A369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9613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10C24C-FEFF-4EBF-86BF-7F77676718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697" y="584201"/>
            <a:ext cx="11675077" cy="5905500"/>
          </a:xfrm>
          <a:prstGeom prst="rect">
            <a:avLst/>
          </a:prstGeom>
        </p:spPr>
        <p:txBody>
          <a:bodyPr vert="horz" lIns="18000" tIns="18000" rIns="18000" bIns="18000" rtlCol="0">
            <a:noAutofit/>
          </a:bodyPr>
          <a:lstStyle>
            <a:lvl1pPr marL="179388" indent="-179388">
              <a:spcBef>
                <a:spcPts val="0"/>
              </a:spcBef>
              <a:defRPr sz="1400"/>
            </a:lvl1pPr>
            <a:lvl2pPr marL="358775" indent="-179388">
              <a:spcBef>
                <a:spcPts val="0"/>
              </a:spcBef>
              <a:defRPr sz="1200"/>
            </a:lvl2pPr>
            <a:lvl3pPr marL="539750" indent="-180975">
              <a:spcBef>
                <a:spcPts val="0"/>
              </a:spcBef>
              <a:defRPr sz="1100"/>
            </a:lvl3pPr>
            <a:lvl4pPr marL="719138" indent="-179388">
              <a:spcBef>
                <a:spcPts val="0"/>
              </a:spcBef>
              <a:defRPr sz="1050"/>
            </a:lvl4pPr>
            <a:lvl5pPr marL="898525" indent="-179388"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KPI clarification | 2022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0551" r="1474" b="1644"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474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3CA737-BAE6-46E0-9486-8F053E0BA493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27901D-BAED-969B-7622-064F2D38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ED00373-84BA-8188-2DC4-E9D8E98B7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D2FF6E1-71C8-7A64-83D6-41F6002C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7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50F40F0-42ED-0F4C-D947-1B997970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7E703FD-0B0E-E905-F6C3-BAB26E4D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F7095EB-1382-54DE-4BC3-C7CA1F6A7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84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459CB8-E41C-1693-25F4-39383ADF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4" name="Picture 13" descr="Pernas logo big.png">
            <a:extLst>
              <a:ext uri="{FF2B5EF4-FFF2-40B4-BE49-F238E27FC236}">
                <a16:creationId xmlns:a16="http://schemas.microsoft.com/office/drawing/2014/main" id="{3F66C394-B5A8-836B-D85D-03EAEBA55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7022ADD-E82E-11D8-023E-C46B6974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83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C1888F-9326-88C5-83FB-D80F2799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9" name="Picture 18" descr="Pernas logo big.png">
            <a:extLst>
              <a:ext uri="{FF2B5EF4-FFF2-40B4-BE49-F238E27FC236}">
                <a16:creationId xmlns:a16="http://schemas.microsoft.com/office/drawing/2014/main" id="{9C12863A-B1F7-6CB3-A021-4013BF23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3DF1009-E52C-F9A7-F9E4-456460150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13125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008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6774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078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800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98" r:id="rId7"/>
    <p:sldLayoutId id="2147483700" r:id="rId8"/>
    <p:sldLayoutId id="2147483721" r:id="rId9"/>
    <p:sldLayoutId id="2147483755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non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3F084-9970-4747-B8C8-F8BA33A6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95" y="914535"/>
            <a:ext cx="11675077" cy="5581650"/>
          </a:xfrm>
          <a:prstGeom prst="rect">
            <a:avLst/>
          </a:prstGeom>
        </p:spPr>
        <p:txBody>
          <a:bodyPr vert="horz" wrap="square" lIns="18000" tIns="18000" rIns="18000" bIns="18000" rtlCol="0">
            <a:noAutofit/>
          </a:bodyPr>
          <a:lstStyle/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8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  <p:sldLayoutId id="2147483722" r:id="rId4"/>
    <p:sldLayoutId id="2147483723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120">
          <p15:clr>
            <a:srgbClr val="A4A3A4"/>
          </p15:clr>
        </p15:guide>
        <p15:guide id="3" pos="126">
          <p15:clr>
            <a:srgbClr val="A4A3A4"/>
          </p15:clr>
        </p15:guide>
        <p15:guide id="4" pos="6114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61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Frutiger LT Std 45 Light" panose="020B0402020204020204" pitchFamily="34" charset="0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23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13C4CE-F80A-6158-79E4-43210B28B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14E0B37-8C02-C02D-8B98-E46B82A3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3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17" Type="http://schemas.openxmlformats.org/officeDocument/2006/relationships/hyperlink" Target="https://technofaq.org/posts/2017/03/why-social-media-for-the-growth-and-success-of-your-business/" TargetMode="External"/><Relationship Id="rId2" Type="http://schemas.openxmlformats.org/officeDocument/2006/relationships/image" Target="../media/image53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hyperlink" Target="https://commons.wikimedia.org/wiki/File:Macro_symbol.sv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8.jpeg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jpeg"/><Relationship Id="rId3" Type="http://schemas.openxmlformats.org/officeDocument/2006/relationships/image" Target="../media/image74.png"/><Relationship Id="rId21" Type="http://schemas.openxmlformats.org/officeDocument/2006/relationships/image" Target="../media/image92.png"/><Relationship Id="rId34" Type="http://schemas.openxmlformats.org/officeDocument/2006/relationships/image" Target="../media/image105.jpeg"/><Relationship Id="rId42" Type="http://schemas.openxmlformats.org/officeDocument/2006/relationships/image" Target="../media/image70.png"/><Relationship Id="rId7" Type="http://schemas.openxmlformats.org/officeDocument/2006/relationships/image" Target="../media/image78.png"/><Relationship Id="rId12" Type="http://schemas.openxmlformats.org/officeDocument/2006/relationships/image" Target="../media/image83.jpeg"/><Relationship Id="rId17" Type="http://schemas.openxmlformats.org/officeDocument/2006/relationships/image" Target="../media/image88.png"/><Relationship Id="rId25" Type="http://schemas.openxmlformats.org/officeDocument/2006/relationships/image" Target="../media/image96.gif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jpe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24" Type="http://schemas.openxmlformats.org/officeDocument/2006/relationships/image" Target="../media/image95.jpeg"/><Relationship Id="rId32" Type="http://schemas.openxmlformats.org/officeDocument/2006/relationships/image" Target="../media/image103.png"/><Relationship Id="rId37" Type="http://schemas.openxmlformats.org/officeDocument/2006/relationships/image" Target="../media/image108.jpeg"/><Relationship Id="rId40" Type="http://schemas.openxmlformats.org/officeDocument/2006/relationships/image" Target="../media/image11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jpe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Relationship Id="rId27" Type="http://schemas.openxmlformats.org/officeDocument/2006/relationships/image" Target="../media/image98.png"/><Relationship Id="rId30" Type="http://schemas.openxmlformats.org/officeDocument/2006/relationships/image" Target="../media/image101.jpeg"/><Relationship Id="rId35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4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ernas%20Corporate%20Video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DA0FF-8943-45D6-B033-2E7C80D24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0467" y="720159"/>
            <a:ext cx="9845494" cy="15120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Slide Presentation for Türkiye </a:t>
            </a:r>
            <a:r>
              <a:rPr lang="en-US" i="0" dirty="0"/>
              <a:t>Embassy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YBhg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. Dato’ Haji Abu Bakar As –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bin Dato’ Haji Mohd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00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PERNAS’ Chairman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Executime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Committee (EXCO)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7B4B2-89D6-4B7C-8CC8-1EA5274A7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0467" y="2717514"/>
            <a:ext cx="8772923" cy="909263"/>
          </a:xfrm>
        </p:spPr>
        <p:txBody>
          <a:bodyPr/>
          <a:lstStyle/>
          <a:p>
            <a:r>
              <a:rPr lang="en-US" sz="2400" dirty="0"/>
              <a:t>Menara PERNAS</a:t>
            </a:r>
          </a:p>
          <a:p>
            <a:r>
              <a:rPr lang="en-US" sz="2400" dirty="0"/>
              <a:t>4 September 2023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90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10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HEADQUARTERS AND CORRIDOR OFFICES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598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29EDFF-8ED2-4760-A79C-963260D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65" y="1925908"/>
            <a:ext cx="879428" cy="18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B254B3-86E0-4CCB-A4E3-A18A4B22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PERNAS’ Headquarters And Corridor </a:t>
            </a:r>
            <a:r>
              <a:rPr lang="en-US" dirty="0"/>
              <a:t>Offices</a:t>
            </a:r>
            <a:r>
              <a:rPr lang="en-MY" dirty="0"/>
              <a:t> </a:t>
            </a:r>
            <a:r>
              <a:rPr lang="en-US" dirty="0"/>
              <a:t>A</a:t>
            </a:r>
            <a:r>
              <a:rPr lang="en-MY" dirty="0"/>
              <a:t>re </a:t>
            </a:r>
            <a:r>
              <a:rPr lang="en-US" dirty="0"/>
              <a:t>Spread A</a:t>
            </a:r>
            <a:r>
              <a:rPr lang="en-MY" dirty="0"/>
              <a:t>cross The Country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36A42-7A03-4EFB-8101-5D9357E8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2064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7E39AA11-A9C5-4180-8840-AD207F2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975" y="2095527"/>
            <a:ext cx="6423962" cy="4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,Ecoregion,Area PNG Clipart - Royalty Free SVG / PNG">
            <a:extLst>
              <a:ext uri="{FF2B5EF4-FFF2-40B4-BE49-F238E27FC236}">
                <a16:creationId xmlns:a16="http://schemas.microsoft.com/office/drawing/2014/main" id="{01723CB1-6546-49BF-9C80-FA6F7DFE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0563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681" y="772762"/>
            <a:ext cx="3585297" cy="4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ridor utara Logo Vector (.AI) Free Download">
            <a:extLst>
              <a:ext uri="{FF2B5EF4-FFF2-40B4-BE49-F238E27FC236}">
                <a16:creationId xmlns:a16="http://schemas.microsoft.com/office/drawing/2014/main" id="{AC8398A3-9B1A-4CD7-95A6-2CD46C4C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3" y="1591485"/>
            <a:ext cx="1611232" cy="7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bah Development Corridor - Wikipedia">
            <a:extLst>
              <a:ext uri="{FF2B5EF4-FFF2-40B4-BE49-F238E27FC236}">
                <a16:creationId xmlns:a16="http://schemas.microsoft.com/office/drawing/2014/main" id="{4570F090-6E18-4B36-B8BB-84F14103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57" y="1910792"/>
            <a:ext cx="1915221" cy="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FAAEAE-78CE-42E8-A3A0-FB19D05BDBB4}"/>
              </a:ext>
            </a:extLst>
          </p:cNvPr>
          <p:cNvSpPr/>
          <p:nvPr/>
        </p:nvSpPr>
        <p:spPr>
          <a:xfrm>
            <a:off x="6709293" y="4156364"/>
            <a:ext cx="95227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43A-7893-45B0-96CC-794FD89D3FCB}"/>
              </a:ext>
            </a:extLst>
          </p:cNvPr>
          <p:cNvSpPr/>
          <p:nvPr/>
        </p:nvSpPr>
        <p:spPr>
          <a:xfrm>
            <a:off x="9729583" y="3155596"/>
            <a:ext cx="952271" cy="25262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030" name="Picture 6" descr="Malaysia Real Estate Property Properties - Sell Rent Buy ...">
            <a:extLst>
              <a:ext uri="{FF2B5EF4-FFF2-40B4-BE49-F238E27FC236}">
                <a16:creationId xmlns:a16="http://schemas.microsoft.com/office/drawing/2014/main" id="{58EE94B1-6FC0-47AF-8508-7BB62159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315" y="3782290"/>
            <a:ext cx="1652346" cy="1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ners Archives | StartupJohor">
            <a:extLst>
              <a:ext uri="{FF2B5EF4-FFF2-40B4-BE49-F238E27FC236}">
                <a16:creationId xmlns:a16="http://schemas.microsoft.com/office/drawing/2014/main" id="{1469013C-4164-49AC-AC95-9738C84E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31" y="4738182"/>
            <a:ext cx="1805285" cy="1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2C5C8-91E3-4A57-AEC9-973ED9406820}"/>
              </a:ext>
            </a:extLst>
          </p:cNvPr>
          <p:cNvSpPr/>
          <p:nvPr/>
        </p:nvSpPr>
        <p:spPr>
          <a:xfrm>
            <a:off x="6017944" y="5912238"/>
            <a:ext cx="414000" cy="108000"/>
          </a:xfrm>
          <a:prstGeom prst="rect">
            <a:avLst/>
          </a:prstGeom>
          <a:solidFill>
            <a:srgbClr val="7F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DD8630-B57E-432F-BA22-BE6373D2B77A}"/>
              </a:ext>
            </a:extLst>
          </p:cNvPr>
          <p:cNvGrpSpPr>
            <a:grpSpLocks noChangeAspect="1"/>
          </p:cNvGrpSpPr>
          <p:nvPr/>
        </p:nvGrpSpPr>
        <p:grpSpPr>
          <a:xfrm>
            <a:off x="608713" y="3155597"/>
            <a:ext cx="1589218" cy="1201710"/>
            <a:chOff x="3605072" y="1604963"/>
            <a:chExt cx="4748353" cy="3648075"/>
          </a:xfrm>
        </p:grpSpPr>
        <p:pic>
          <p:nvPicPr>
            <p:cNvPr id="1038" name="Picture 14" descr="Malaysian Dutch Business Council • Malaysia–Netherlands ...">
              <a:extLst>
                <a:ext uri="{FF2B5EF4-FFF2-40B4-BE49-F238E27FC236}">
                  <a16:creationId xmlns:a16="http://schemas.microsoft.com/office/drawing/2014/main" id="{D7E3AAD4-762E-44D4-908F-495FFE88F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604963"/>
              <a:ext cx="451485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A07554-9197-4792-8042-FFC193905C20}"/>
                </a:ext>
              </a:extLst>
            </p:cNvPr>
            <p:cNvSpPr/>
            <p:nvPr/>
          </p:nvSpPr>
          <p:spPr>
            <a:xfrm>
              <a:off x="3605072" y="3979313"/>
              <a:ext cx="2598227" cy="6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MY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MY" sz="11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REATER</a:t>
              </a:r>
            </a:p>
          </p:txBody>
        </p:sp>
      </p:grpSp>
      <p:pic>
        <p:nvPicPr>
          <p:cNvPr id="24" name="Picture 23" descr="Pernas logo big.png">
            <a:extLst>
              <a:ext uri="{FF2B5EF4-FFF2-40B4-BE49-F238E27FC236}">
                <a16:creationId xmlns:a16="http://schemas.microsoft.com/office/drawing/2014/main" id="{CF304365-4BDC-422C-AD9B-D2A85CBD20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08" y="3382224"/>
            <a:ext cx="895968" cy="432826"/>
          </a:xfrm>
          <a:prstGeom prst="rect">
            <a:avLst/>
          </a:prstGeom>
        </p:spPr>
      </p:pic>
      <p:pic>
        <p:nvPicPr>
          <p:cNvPr id="26" name="Picture 25" descr="Pernas logo big.png">
            <a:extLst>
              <a:ext uri="{FF2B5EF4-FFF2-40B4-BE49-F238E27FC236}">
                <a16:creationId xmlns:a16="http://schemas.microsoft.com/office/drawing/2014/main" id="{D9EE16EA-6F94-4ED5-A058-76E37F3FF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75" y="5000613"/>
            <a:ext cx="895968" cy="432826"/>
          </a:xfrm>
          <a:prstGeom prst="rect">
            <a:avLst/>
          </a:prstGeom>
        </p:spPr>
      </p:pic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D0BE45DF-34BF-4DE0-97E8-5E41AA80B6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26" y="2152999"/>
            <a:ext cx="895968" cy="432826"/>
          </a:xfrm>
          <a:prstGeom prst="rect">
            <a:avLst/>
          </a:prstGeom>
        </p:spPr>
      </p:pic>
      <p:pic>
        <p:nvPicPr>
          <p:cNvPr id="28" name="Picture 27" descr="Pernas logo big.png">
            <a:extLst>
              <a:ext uri="{FF2B5EF4-FFF2-40B4-BE49-F238E27FC236}">
                <a16:creationId xmlns:a16="http://schemas.microsoft.com/office/drawing/2014/main" id="{F1E3C8B7-7185-4192-8719-6D03B3686A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52" y="3598637"/>
            <a:ext cx="895968" cy="432826"/>
          </a:xfrm>
          <a:prstGeom prst="rect">
            <a:avLst/>
          </a:prstGeom>
        </p:spPr>
      </p:pic>
      <p:pic>
        <p:nvPicPr>
          <p:cNvPr id="25" name="Picture 24" descr="Pernas logo big.png">
            <a:extLst>
              <a:ext uri="{FF2B5EF4-FFF2-40B4-BE49-F238E27FC236}">
                <a16:creationId xmlns:a16="http://schemas.microsoft.com/office/drawing/2014/main" id="{C4A897D3-70F2-4FA6-B950-CF4A821656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15" y="2686016"/>
            <a:ext cx="895968" cy="432826"/>
          </a:xfrm>
          <a:prstGeom prst="rect">
            <a:avLst/>
          </a:prstGeom>
        </p:spPr>
      </p:pic>
      <p:pic>
        <p:nvPicPr>
          <p:cNvPr id="29" name="Picture 28" descr="Pernas logo big.png">
            <a:extLst>
              <a:ext uri="{FF2B5EF4-FFF2-40B4-BE49-F238E27FC236}">
                <a16:creationId xmlns:a16="http://schemas.microsoft.com/office/drawing/2014/main" id="{8F4C913F-BF69-4100-AA26-EC93470404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90" y="4715910"/>
            <a:ext cx="895968" cy="432826"/>
          </a:xfrm>
          <a:prstGeom prst="rect">
            <a:avLst/>
          </a:prstGeom>
        </p:spPr>
      </p:pic>
      <p:pic>
        <p:nvPicPr>
          <p:cNvPr id="3" name="Picture 2" descr="Pernas logo big.png">
            <a:extLst>
              <a:ext uri="{FF2B5EF4-FFF2-40B4-BE49-F238E27FC236}">
                <a16:creationId xmlns:a16="http://schemas.microsoft.com/office/drawing/2014/main" id="{CC4488F9-5D45-C53A-8FCF-1A6DBF2C2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969" y="2437653"/>
            <a:ext cx="895968" cy="432826"/>
          </a:xfrm>
          <a:prstGeom prst="rect">
            <a:avLst/>
          </a:prstGeom>
        </p:spPr>
      </p:pic>
      <p:pic>
        <p:nvPicPr>
          <p:cNvPr id="6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617CA84F-FD3F-A7F6-40A3-7E70166D6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4" t="21248" r="28981" b="75290"/>
          <a:stretch/>
        </p:blipFill>
        <p:spPr bwMode="auto">
          <a:xfrm>
            <a:off x="10884293" y="3040040"/>
            <a:ext cx="218085" cy="1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2925000"/>
            <a:ext cx="11675077" cy="504000"/>
          </a:xfrm>
        </p:spPr>
        <p:txBody>
          <a:bodyPr/>
          <a:lstStyle/>
          <a:p>
            <a:r>
              <a:rPr lang="en-US" dirty="0"/>
              <a:t>PERNAS’ PRODUCTS AND SERVICES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37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81905"/>
            <a:ext cx="6832567" cy="344475"/>
          </a:xfrm>
        </p:spPr>
        <p:txBody>
          <a:bodyPr/>
          <a:lstStyle/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32720E-9D1B-491B-9FAE-B02066F89A58}"/>
              </a:ext>
            </a:extLst>
          </p:cNvPr>
          <p:cNvSpPr/>
          <p:nvPr/>
        </p:nvSpPr>
        <p:spPr>
          <a:xfrm>
            <a:off x="777106" y="2346567"/>
            <a:ext cx="3068305" cy="40331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  <a:endParaRPr lang="en-MY" sz="144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65" name="AutoShape 2" descr="Corporate Blocks - HD Video Background Loop - YouTube">
            <a:extLst>
              <a:ext uri="{FF2B5EF4-FFF2-40B4-BE49-F238E27FC236}">
                <a16:creationId xmlns:a16="http://schemas.microsoft.com/office/drawing/2014/main" id="{5547202A-C7F1-4BAD-94F7-985F928E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5895" y="344977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6" name="AutoShape 4" descr="Corporate Blocks - HD Video Background Loop - YouTube">
            <a:extLst>
              <a:ext uri="{FF2B5EF4-FFF2-40B4-BE49-F238E27FC236}">
                <a16:creationId xmlns:a16="http://schemas.microsoft.com/office/drawing/2014/main" id="{A36C0FB8-F0F9-4CDD-98A4-B04DE462F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55" y="358693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39C6A48-AC6E-44D8-B994-DDF7C4C390DF}"/>
              </a:ext>
            </a:extLst>
          </p:cNvPr>
          <p:cNvSpPr/>
          <p:nvPr/>
        </p:nvSpPr>
        <p:spPr>
          <a:xfrm>
            <a:off x="3988285" y="2346568"/>
            <a:ext cx="3129435" cy="403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"/>
              </a:rPr>
              <a:t>FINANCING</a:t>
            </a:r>
          </a:p>
          <a:p>
            <a:pPr algn="ctr"/>
            <a:endParaRPr lang="en-MY" sz="1440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7AFF0-6B52-4CD4-A616-6EFFFD952BEE}"/>
              </a:ext>
            </a:extLst>
          </p:cNvPr>
          <p:cNvGrpSpPr/>
          <p:nvPr/>
        </p:nvGrpSpPr>
        <p:grpSpPr>
          <a:xfrm>
            <a:off x="5602435" y="2779178"/>
            <a:ext cx="1490293" cy="3062425"/>
            <a:chOff x="2704837" y="1187267"/>
            <a:chExt cx="2160000" cy="429804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A3921C-E1E3-4D98-9C06-82926244063A}"/>
                </a:ext>
              </a:extLst>
            </p:cNvPr>
            <p:cNvSpPr/>
            <p:nvPr/>
          </p:nvSpPr>
          <p:spPr>
            <a:xfrm>
              <a:off x="2704837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4" descr="Real Estate Icons - Download Free Vector Icons | Noun Project">
              <a:extLst>
                <a:ext uri="{FF2B5EF4-FFF2-40B4-BE49-F238E27FC236}">
                  <a16:creationId xmlns:a16="http://schemas.microsoft.com/office/drawing/2014/main" id="{B6829CF0-8BFC-49B0-867A-D714CDAF5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3158" y="2162732"/>
              <a:ext cx="823358" cy="147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45142BD-6820-4535-98A3-6B289D15FDCB}"/>
                </a:ext>
              </a:extLst>
            </p:cNvPr>
            <p:cNvSpPr/>
            <p:nvPr/>
          </p:nvSpPr>
          <p:spPr>
            <a:xfrm>
              <a:off x="2704837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Property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  <p:pic>
          <p:nvPicPr>
            <p:cNvPr id="73" name="Picture 10" descr="Bangi Gateway">
              <a:extLst>
                <a:ext uri="{FF2B5EF4-FFF2-40B4-BE49-F238E27FC236}">
                  <a16:creationId xmlns:a16="http://schemas.microsoft.com/office/drawing/2014/main" id="{EB872F03-29B5-4B7B-BE60-18899A19D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501" y="3884306"/>
              <a:ext cx="2134673" cy="160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E77A13-89E6-4A2A-9A9C-96A4FD83F64E}"/>
              </a:ext>
            </a:extLst>
          </p:cNvPr>
          <p:cNvGrpSpPr/>
          <p:nvPr/>
        </p:nvGrpSpPr>
        <p:grpSpPr>
          <a:xfrm>
            <a:off x="4074489" y="2787759"/>
            <a:ext cx="1417088" cy="3067848"/>
            <a:chOff x="9645569" y="1187267"/>
            <a:chExt cx="2160000" cy="43056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104472F-01B9-4B9B-AE32-807D02728878}"/>
                </a:ext>
              </a:extLst>
            </p:cNvPr>
            <p:cNvSpPr/>
            <p:nvPr/>
          </p:nvSpPr>
          <p:spPr>
            <a:xfrm>
              <a:off x="9645569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pic>
          <p:nvPicPr>
            <p:cNvPr id="76" name="Picture 4" descr="Cash Stack Svg Png Icon Free Download (#453146 ...">
              <a:extLst>
                <a:ext uri="{FF2B5EF4-FFF2-40B4-BE49-F238E27FC236}">
                  <a16:creationId xmlns:a16="http://schemas.microsoft.com/office/drawing/2014/main" id="{5E3CF9AF-5C6C-4577-BA7E-DD928E61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5890" y="2585370"/>
              <a:ext cx="1119358" cy="63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929455-337C-4E72-A335-DE7D7B31D647}"/>
                </a:ext>
              </a:extLst>
            </p:cNvPr>
            <p:cNvSpPr/>
            <p:nvPr/>
          </p:nvSpPr>
          <p:spPr>
            <a:xfrm>
              <a:off x="9645569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Financing</a:t>
              </a:r>
            </a:p>
          </p:txBody>
        </p:sp>
        <p:pic>
          <p:nvPicPr>
            <p:cNvPr id="78" name="Picture 18" descr="top Bank Guarantee Providers – KINGRISE FINANCE LIMITED">
              <a:extLst>
                <a:ext uri="{FF2B5EF4-FFF2-40B4-BE49-F238E27FC236}">
                  <a16:creationId xmlns:a16="http://schemas.microsoft.com/office/drawing/2014/main" id="{451BB795-473C-49D5-906F-C68D043C88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5569" y="3884306"/>
              <a:ext cx="2156646" cy="160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01421A-2BF9-4056-9EBB-5EA866DAEF5C}"/>
              </a:ext>
            </a:extLst>
          </p:cNvPr>
          <p:cNvGrpSpPr/>
          <p:nvPr/>
        </p:nvGrpSpPr>
        <p:grpSpPr>
          <a:xfrm>
            <a:off x="7182504" y="2346567"/>
            <a:ext cx="4477069" cy="4060373"/>
            <a:chOff x="6296628" y="1967312"/>
            <a:chExt cx="5573297" cy="4140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3666D7-5E6D-44B6-9F24-A5E469B1EF4A}"/>
                </a:ext>
              </a:extLst>
            </p:cNvPr>
            <p:cNvSpPr/>
            <p:nvPr/>
          </p:nvSpPr>
          <p:spPr>
            <a:xfrm>
              <a:off x="6296628" y="1967312"/>
              <a:ext cx="5573297" cy="414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" rtlCol="0" anchor="t"/>
            <a:lstStyle/>
            <a:p>
              <a:pPr algn="ctr"/>
              <a:r>
                <a:rPr lang="en-US" sz="1440" b="1" dirty="0">
                  <a:solidFill>
                    <a:schemeClr val="bg1"/>
                  </a:solidFill>
                  <a:latin typeface="Frutiger"/>
                </a:rPr>
                <a:t>INVESTMENT</a:t>
              </a:r>
              <a:endParaRPr lang="en-MY" sz="1440" dirty="0">
                <a:solidFill>
                  <a:schemeClr val="bg1"/>
                </a:solidFill>
                <a:latin typeface="Frutiger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BE7F90C-CC55-4D8B-8839-630E54825512}"/>
                </a:ext>
              </a:extLst>
            </p:cNvPr>
            <p:cNvGrpSpPr/>
            <p:nvPr/>
          </p:nvGrpSpPr>
          <p:grpSpPr>
            <a:xfrm>
              <a:off x="10059000" y="2438070"/>
              <a:ext cx="1787966" cy="3341943"/>
              <a:chOff x="346269" y="1033055"/>
              <a:chExt cx="2258433" cy="422131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F68B41A-660C-4DCD-A72C-0827BC6EA646}"/>
                  </a:ext>
                </a:extLst>
              </p:cNvPr>
              <p:cNvSpPr/>
              <p:nvPr/>
            </p:nvSpPr>
            <p:spPr>
              <a:xfrm>
                <a:off x="361048" y="1867149"/>
                <a:ext cx="2243654" cy="1729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3" name="Picture 2" descr="Business, finance, gold, ingot, investment, stack ...">
                <a:extLst>
                  <a:ext uri="{FF2B5EF4-FFF2-40B4-BE49-F238E27FC236}">
                    <a16:creationId xmlns:a16="http://schemas.microsoft.com/office/drawing/2014/main" id="{8C93B234-2089-4EC4-97FC-F70B1BC4D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7778" y="2208535"/>
                <a:ext cx="1046542" cy="104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Trends 2016: The necessary tool of Treasury ...">
                <a:extLst>
                  <a:ext uri="{FF2B5EF4-FFF2-40B4-BE49-F238E27FC236}">
                    <a16:creationId xmlns:a16="http://schemas.microsoft.com/office/drawing/2014/main" id="{968F0A7D-ECC9-478C-8BCC-106D4CAE6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15" y="3715495"/>
                <a:ext cx="2243654" cy="1538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15482AE-C6A1-46DF-A68D-CF13017C930D}"/>
                  </a:ext>
                </a:extLst>
              </p:cNvPr>
              <p:cNvSpPr/>
              <p:nvPr/>
            </p:nvSpPr>
            <p:spPr>
              <a:xfrm>
                <a:off x="346269" y="1033055"/>
                <a:ext cx="2258433" cy="660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Treasury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66FC58D-2B97-406B-8978-1C8A613D54DB}"/>
                </a:ext>
              </a:extLst>
            </p:cNvPr>
            <p:cNvGrpSpPr/>
            <p:nvPr/>
          </p:nvGrpSpPr>
          <p:grpSpPr>
            <a:xfrm>
              <a:off x="6395996" y="2438070"/>
              <a:ext cx="1710038" cy="3404369"/>
              <a:chOff x="5005014" y="1033053"/>
              <a:chExt cx="2160001" cy="430016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70C571C-D856-4064-BB1F-6CA6F02F1451}"/>
                  </a:ext>
                </a:extLst>
              </p:cNvPr>
              <p:cNvSpPr/>
              <p:nvPr/>
            </p:nvSpPr>
            <p:spPr>
              <a:xfrm>
                <a:off x="5005014" y="1844941"/>
                <a:ext cx="2159999" cy="17293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9" name="Picture 6" descr="investments-icon - Valley Oak Wealth Management">
                <a:extLst>
                  <a:ext uri="{FF2B5EF4-FFF2-40B4-BE49-F238E27FC236}">
                    <a16:creationId xmlns:a16="http://schemas.microsoft.com/office/drawing/2014/main" id="{6540B680-75AB-4C53-BA55-E32E6E49B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455" y="2140848"/>
                <a:ext cx="1145119" cy="1145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0F3477A-82C3-4D2F-A33F-348742614108}"/>
                  </a:ext>
                </a:extLst>
              </p:cNvPr>
              <p:cNvSpPr/>
              <p:nvPr/>
            </p:nvSpPr>
            <p:spPr>
              <a:xfrm>
                <a:off x="5005016" y="1033053"/>
                <a:ext cx="2159999" cy="660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Equity</a:t>
                </a:r>
              </a:p>
            </p:txBody>
          </p:sp>
          <p:pic>
            <p:nvPicPr>
              <p:cNvPr id="91" name="Picture 12" descr="Investment bankers: have we got them all wrong? | World ...">
                <a:extLst>
                  <a:ext uri="{FF2B5EF4-FFF2-40B4-BE49-F238E27FC236}">
                    <a16:creationId xmlns:a16="http://schemas.microsoft.com/office/drawing/2014/main" id="{999D926C-1CE5-4A2B-965E-B9829FD61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14" y="3715495"/>
                <a:ext cx="2159999" cy="161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33D797C-B669-4306-B97D-F9DF04BEB70E}"/>
                </a:ext>
              </a:extLst>
            </p:cNvPr>
            <p:cNvGrpSpPr/>
            <p:nvPr/>
          </p:nvGrpSpPr>
          <p:grpSpPr>
            <a:xfrm>
              <a:off x="8227499" y="2417156"/>
              <a:ext cx="1710038" cy="3414683"/>
              <a:chOff x="7312744" y="1006638"/>
              <a:chExt cx="2160000" cy="431319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A85FAA4-F971-4BC4-A15F-05C7D0348D18}"/>
                  </a:ext>
                </a:extLst>
              </p:cNvPr>
              <p:cNvSpPr/>
              <p:nvPr/>
            </p:nvSpPr>
            <p:spPr>
              <a:xfrm>
                <a:off x="7312744" y="1863343"/>
                <a:ext cx="2160000" cy="17293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16CC592-F36F-4546-8E77-09BD1C8AC6E9}"/>
                  </a:ext>
                </a:extLst>
              </p:cNvPr>
              <p:cNvSpPr/>
              <p:nvPr/>
            </p:nvSpPr>
            <p:spPr>
              <a:xfrm>
                <a:off x="7312744" y="1006638"/>
                <a:ext cx="2160000" cy="7104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Subsidiary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658DFEE1-EDBF-4B37-A2FD-1E4B6928E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2744" y="3715495"/>
                <a:ext cx="2156644" cy="1604337"/>
              </a:xfrm>
              <a:prstGeom prst="rect">
                <a:avLst/>
              </a:prstGeom>
            </p:spPr>
          </p:pic>
          <p:pic>
            <p:nvPicPr>
              <p:cNvPr id="87" name="Picture 20" descr="Hierarchy - Free interface icons">
                <a:extLst>
                  <a:ext uri="{FF2B5EF4-FFF2-40B4-BE49-F238E27FC236}">
                    <a16:creationId xmlns:a16="http://schemas.microsoft.com/office/drawing/2014/main" id="{FC10065A-15F8-45E3-B855-B7AEF2F66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3006" y="2159249"/>
                <a:ext cx="1180556" cy="118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304B62B-5A7E-4041-A1B8-0B11B22E8C36}"/>
              </a:ext>
            </a:extLst>
          </p:cNvPr>
          <p:cNvGrpSpPr/>
          <p:nvPr/>
        </p:nvGrpSpPr>
        <p:grpSpPr>
          <a:xfrm>
            <a:off x="2355392" y="2797718"/>
            <a:ext cx="1461541" cy="3044125"/>
            <a:chOff x="989619" y="1851948"/>
            <a:chExt cx="1880124" cy="361281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0B3ECDA-CEDD-47C6-B23E-ABAC788E5241}"/>
                </a:ext>
              </a:extLst>
            </p:cNvPr>
            <p:cNvSpPr/>
            <p:nvPr/>
          </p:nvSpPr>
          <p:spPr>
            <a:xfrm>
              <a:off x="997393" y="2566405"/>
              <a:ext cx="1858244" cy="1432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7583B4-306C-423E-9737-DB026308DB3D}"/>
                </a:ext>
              </a:extLst>
            </p:cNvPr>
            <p:cNvSpPr/>
            <p:nvPr/>
          </p:nvSpPr>
          <p:spPr>
            <a:xfrm>
              <a:off x="997393" y="1851948"/>
              <a:ext cx="1872350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Franchise Institute</a:t>
              </a:r>
            </a:p>
          </p:txBody>
        </p:sp>
        <p:pic>
          <p:nvPicPr>
            <p:cNvPr id="99" name="Picture 22" descr="University Payment Svg Png Icon Free Download (#379742 ...">
              <a:extLst>
                <a:ext uri="{FF2B5EF4-FFF2-40B4-BE49-F238E27FC236}">
                  <a16:creationId xmlns:a16="http://schemas.microsoft.com/office/drawing/2014/main" id="{067D074A-C8B7-4475-86BA-D0F50575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16" y="2783430"/>
              <a:ext cx="1028307" cy="102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A1C1352-DB15-4E3F-A954-0E805563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619" y="4080445"/>
              <a:ext cx="1858244" cy="138432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77107" y="1062047"/>
            <a:ext cx="10894716" cy="1282465"/>
            <a:chOff x="777107" y="857089"/>
            <a:chExt cx="10894716" cy="1282465"/>
          </a:xfrm>
        </p:grpSpPr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9719447B-BEA3-4516-AEA1-0C6FDD794B8F}"/>
                </a:ext>
              </a:extLst>
            </p:cNvPr>
            <p:cNvSpPr/>
            <p:nvPr/>
          </p:nvSpPr>
          <p:spPr>
            <a:xfrm>
              <a:off x="777107" y="857089"/>
              <a:ext cx="10894716" cy="1224000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260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24C70C-3F03-495B-99DE-286299E14B8E}"/>
                </a:ext>
              </a:extLst>
            </p:cNvPr>
            <p:cNvSpPr/>
            <p:nvPr/>
          </p:nvSpPr>
          <p:spPr>
            <a:xfrm>
              <a:off x="2640374" y="1216224"/>
              <a:ext cx="74540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To become the leading organization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for franchise development and a center of excellence in entrepreneurship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9D7522-836E-4057-850F-0E3B84A785C0}"/>
              </a:ext>
            </a:extLst>
          </p:cNvPr>
          <p:cNvGrpSpPr/>
          <p:nvPr/>
        </p:nvGrpSpPr>
        <p:grpSpPr>
          <a:xfrm>
            <a:off x="838589" y="2800046"/>
            <a:ext cx="1461540" cy="1806635"/>
            <a:chOff x="997393" y="1851948"/>
            <a:chExt cx="1826552" cy="217681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C57422-20C6-4E69-A5ED-442EF5D6BDE5}"/>
                </a:ext>
              </a:extLst>
            </p:cNvPr>
            <p:cNvSpPr/>
            <p:nvPr/>
          </p:nvSpPr>
          <p:spPr>
            <a:xfrm>
              <a:off x="997393" y="2566405"/>
              <a:ext cx="1826552" cy="1462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C1B187-05AA-479E-BDCF-574C85A5BCE0}"/>
                </a:ext>
              </a:extLst>
            </p:cNvPr>
            <p:cNvSpPr/>
            <p:nvPr/>
          </p:nvSpPr>
          <p:spPr>
            <a:xfrm>
              <a:off x="997393" y="1851948"/>
              <a:ext cx="1826552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Franchise Development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</p:grp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0E2AAB6B-E79A-4588-A286-6D9B63B26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107624" y="3572616"/>
            <a:ext cx="887174" cy="873924"/>
          </a:xfrm>
          <a:prstGeom prst="rect">
            <a:avLst/>
          </a:prstGeom>
        </p:spPr>
      </p:pic>
      <p:pic>
        <p:nvPicPr>
          <p:cNvPr id="108" name="Picture 107" descr="A picture containing shape&#10;&#10;Description automatically generated">
            <a:extLst>
              <a:ext uri="{FF2B5EF4-FFF2-40B4-BE49-F238E27FC236}">
                <a16:creationId xmlns:a16="http://schemas.microsoft.com/office/drawing/2014/main" id="{6CDB5D8A-2BDB-430E-A82A-933294469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41713" y="4675428"/>
            <a:ext cx="1458416" cy="1180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36D4A-4A41-C88A-4CA8-F68D17D63239}"/>
              </a:ext>
            </a:extLst>
          </p:cNvPr>
          <p:cNvSpPr txBox="1">
            <a:spLocks/>
          </p:cNvSpPr>
          <p:nvPr/>
        </p:nvSpPr>
        <p:spPr>
          <a:xfrm>
            <a:off x="358572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53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ED49758A-EA05-43AF-8396-0EB4B9009C7A}"/>
              </a:ext>
            </a:extLst>
          </p:cNvPr>
          <p:cNvSpPr/>
          <p:nvPr/>
        </p:nvSpPr>
        <p:spPr>
          <a:xfrm>
            <a:off x="609600" y="1116901"/>
            <a:ext cx="3078000" cy="506372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2956782-5F16-46B6-98C7-20750708325C}"/>
              </a:ext>
            </a:extLst>
          </p:cNvPr>
          <p:cNvSpPr/>
          <p:nvPr/>
        </p:nvSpPr>
        <p:spPr>
          <a:xfrm>
            <a:off x="4785906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E99342F-08C8-4235-873C-F948A57F8EB9}"/>
              </a:ext>
            </a:extLst>
          </p:cNvPr>
          <p:cNvSpPr/>
          <p:nvPr/>
        </p:nvSpPr>
        <p:spPr>
          <a:xfrm>
            <a:off x="8708489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id="{1E596C71-3F8E-402A-8F3D-41A715D0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122" y="1736798"/>
            <a:ext cx="1722937" cy="12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F387713C-AC8C-40DC-9B53-8EFEDC0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839" y="1596016"/>
            <a:ext cx="1746416" cy="138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BE0447-885E-470D-9D75-0B9EDCC43F9F}"/>
              </a:ext>
            </a:extLst>
          </p:cNvPr>
          <p:cNvSpPr/>
          <p:nvPr/>
        </p:nvSpPr>
        <p:spPr>
          <a:xfrm>
            <a:off x="1392118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/>
              <a:t>FINANCING</a:t>
            </a:r>
            <a:endParaRPr lang="en-MY" sz="162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C89EEF-20BD-4545-B9A8-5995C70BECFC}"/>
              </a:ext>
            </a:extLst>
          </p:cNvPr>
          <p:cNvSpPr/>
          <p:nvPr/>
        </p:nvSpPr>
        <p:spPr>
          <a:xfrm>
            <a:off x="121423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B17BE-391D-4CA8-9EA8-7ED99F710F01}"/>
              </a:ext>
            </a:extLst>
          </p:cNvPr>
          <p:cNvSpPr/>
          <p:nvPr/>
        </p:nvSpPr>
        <p:spPr>
          <a:xfrm>
            <a:off x="5552606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EQUITY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8AD456-0166-4C14-9D05-5E937F9C80CE}"/>
              </a:ext>
            </a:extLst>
          </p:cNvPr>
          <p:cNvSpPr/>
          <p:nvPr/>
        </p:nvSpPr>
        <p:spPr>
          <a:xfrm>
            <a:off x="5333906" y="13739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7085F5-EAD9-466E-A436-884C91EF5D03}"/>
              </a:ext>
            </a:extLst>
          </p:cNvPr>
          <p:cNvSpPr/>
          <p:nvPr/>
        </p:nvSpPr>
        <p:spPr>
          <a:xfrm>
            <a:off x="9458922" y="1357769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PROPERTY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E4BE224-15F5-4B6D-8DC6-5BC7D102B8EE}"/>
              </a:ext>
            </a:extLst>
          </p:cNvPr>
          <p:cNvSpPr/>
          <p:nvPr/>
        </p:nvSpPr>
        <p:spPr>
          <a:xfrm>
            <a:off x="931312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3</a:t>
            </a:r>
          </a:p>
        </p:txBody>
      </p:sp>
      <p:pic>
        <p:nvPicPr>
          <p:cNvPr id="109" name="Picture 4">
            <a:extLst>
              <a:ext uri="{FF2B5EF4-FFF2-40B4-BE49-F238E27FC236}">
                <a16:creationId xmlns:a16="http://schemas.microsoft.com/office/drawing/2014/main" id="{99AA09C6-B99A-4270-AA30-BC9FCFE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315" y="1714170"/>
            <a:ext cx="1742759" cy="120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B802ACB4-6579-46A4-BA98-4CA76837EEF4}"/>
              </a:ext>
            </a:extLst>
          </p:cNvPr>
          <p:cNvSpPr txBox="1">
            <a:spLocks/>
          </p:cNvSpPr>
          <p:nvPr/>
        </p:nvSpPr>
        <p:spPr>
          <a:xfrm>
            <a:off x="672238" y="3131237"/>
            <a:ext cx="3051280" cy="775597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260" b="1" kern="0" dirty="0"/>
              <a:t>Financing Size: </a:t>
            </a:r>
            <a:r>
              <a:rPr lang="en-US" sz="1260" kern="0" dirty="0"/>
              <a:t>RM50,000 – RM2 million</a:t>
            </a:r>
          </a:p>
          <a:p>
            <a:pPr lvl="1"/>
            <a:r>
              <a:rPr lang="en-US" sz="1260" b="1" kern="0" dirty="0"/>
              <a:t>Principle: </a:t>
            </a:r>
            <a:r>
              <a:rPr lang="en-US" sz="1260" kern="0" dirty="0"/>
              <a:t>Islamic (</a:t>
            </a:r>
            <a:r>
              <a:rPr lang="en-US" sz="1260" kern="0" dirty="0" err="1"/>
              <a:t>Tawarruq</a:t>
            </a:r>
            <a:r>
              <a:rPr lang="en-US" sz="1260" kern="0" dirty="0"/>
              <a:t> Concept)</a:t>
            </a:r>
          </a:p>
          <a:p>
            <a:pPr lvl="1"/>
            <a:r>
              <a:rPr lang="en-US" sz="1260" b="1" kern="0" dirty="0"/>
              <a:t>Tenure: </a:t>
            </a:r>
            <a:r>
              <a:rPr lang="en-US" sz="1260" kern="0" dirty="0"/>
              <a:t>Up to 10 years</a:t>
            </a:r>
          </a:p>
          <a:p>
            <a:pPr lvl="1"/>
            <a:r>
              <a:rPr lang="en-US" sz="1260" b="1" kern="0" dirty="0"/>
              <a:t>Rate: </a:t>
            </a:r>
            <a:r>
              <a:rPr lang="en-US" sz="1260" kern="0" dirty="0"/>
              <a:t>5.00% - 8.00%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3BED4597-416C-42F0-B664-EB03B4DFC866}"/>
              </a:ext>
            </a:extLst>
          </p:cNvPr>
          <p:cNvSpPr txBox="1">
            <a:spLocks/>
          </p:cNvSpPr>
          <p:nvPr/>
        </p:nvSpPr>
        <p:spPr>
          <a:xfrm>
            <a:off x="4831399" y="3135797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b="1" kern="0"/>
          </a:p>
          <a:p>
            <a:pPr lvl="1"/>
            <a:r>
              <a:rPr lang="en-US" sz="1260" b="1" kern="0"/>
              <a:t>Investment Size: </a:t>
            </a:r>
            <a:r>
              <a:rPr lang="en-US" sz="1260" kern="0"/>
              <a:t>Minimum RM2 million</a:t>
            </a:r>
          </a:p>
          <a:p>
            <a:pPr lvl="1"/>
            <a:r>
              <a:rPr lang="en-US" sz="1260" b="1" kern="0"/>
              <a:t>Tenure</a:t>
            </a:r>
            <a:r>
              <a:rPr lang="en-US" sz="1260" kern="0"/>
              <a:t>: Up to 5 years</a:t>
            </a:r>
          </a:p>
          <a:p>
            <a:pPr lvl="1"/>
            <a:r>
              <a:rPr lang="en-US" sz="1260" b="1" kern="0"/>
              <a:t>Equity Shareholder: </a:t>
            </a:r>
            <a:r>
              <a:rPr lang="en-US" sz="1260" kern="0"/>
              <a:t>Up to 49%</a:t>
            </a:r>
          </a:p>
          <a:p>
            <a:pPr lvl="1"/>
            <a:r>
              <a:rPr lang="en-US" sz="1260" b="1" kern="0"/>
              <a:t>Investment Instruments:</a:t>
            </a:r>
          </a:p>
          <a:p>
            <a:pPr marL="177800" lvl="2" indent="0">
              <a:buNone/>
            </a:pPr>
            <a:r>
              <a:rPr lang="en-US" sz="1260" kern="0"/>
              <a:t>Common Shares and Preference Shares </a:t>
            </a:r>
            <a:r>
              <a:rPr lang="en-US" sz="1260" kern="0" err="1"/>
              <a:t>iRCPS</a:t>
            </a:r>
            <a:endParaRPr lang="en-US" sz="1260" kern="0"/>
          </a:p>
          <a:p>
            <a:pPr lvl="1"/>
            <a:r>
              <a:rPr lang="en-US" sz="1260" b="1" kern="0"/>
              <a:t>Target IRR</a:t>
            </a:r>
            <a:r>
              <a:rPr lang="en-US" sz="1260" kern="0"/>
              <a:t>: 6% to 8%</a:t>
            </a:r>
          </a:p>
          <a:p>
            <a:pPr lvl="1"/>
            <a:r>
              <a:rPr lang="en-US" sz="1260" b="1" kern="0"/>
              <a:t>Aim for healthy growth with potential for further expansion</a:t>
            </a: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2" name="Text Placeholder 5">
            <a:extLst>
              <a:ext uri="{FF2B5EF4-FFF2-40B4-BE49-F238E27FC236}">
                <a16:creationId xmlns:a16="http://schemas.microsoft.com/office/drawing/2014/main" id="{6F89B513-CCF0-4FAD-835C-8BE8BFAC5479}"/>
              </a:ext>
            </a:extLst>
          </p:cNvPr>
          <p:cNvSpPr txBox="1">
            <a:spLocks/>
          </p:cNvSpPr>
          <p:nvPr/>
        </p:nvSpPr>
        <p:spPr>
          <a:xfrm>
            <a:off x="8753982" y="3154059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kern="0"/>
          </a:p>
          <a:p>
            <a:pPr lvl="1"/>
            <a:r>
              <a:rPr lang="en-US" sz="1260" kern="0"/>
              <a:t>Provision of commercial space in strategic locations for entrepreneurs at competitive rental rates</a:t>
            </a:r>
          </a:p>
          <a:p>
            <a:pPr lvl="1"/>
            <a:r>
              <a:rPr lang="en-US" sz="1260" b="1" kern="0"/>
              <a:t>Tenure: </a:t>
            </a:r>
            <a:r>
              <a:rPr lang="en-US" sz="1260" kern="0"/>
              <a:t>Up to 10 years</a:t>
            </a:r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4A74EB-1431-409F-A3F3-7FD3D3720ED9}"/>
              </a:ext>
            </a:extLst>
          </p:cNvPr>
          <p:cNvSpPr/>
          <p:nvPr/>
        </p:nvSpPr>
        <p:spPr>
          <a:xfrm>
            <a:off x="1751490" y="1906875"/>
            <a:ext cx="552113" cy="214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2F40CCF-D321-40EF-9572-CD6BCFB8CC8F}"/>
              </a:ext>
            </a:extLst>
          </p:cNvPr>
          <p:cNvSpPr txBox="1"/>
          <p:nvPr/>
        </p:nvSpPr>
        <p:spPr>
          <a:xfrm>
            <a:off x="713592" y="4622153"/>
            <a:ext cx="2870016" cy="1449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Franchisor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Franchisee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Pre-Franchise and Master Franchise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Licensor and Licensee Financing Scheme</a:t>
            </a:r>
            <a:br>
              <a:rPr lang="en-US" sz="1260" kern="0"/>
            </a:br>
            <a:endParaRPr lang="en-US" sz="1260" kern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C4D951-EA00-425E-B114-DF8E4ABA38EF}"/>
              </a:ext>
            </a:extLst>
          </p:cNvPr>
          <p:cNvSpPr txBox="1"/>
          <p:nvPr/>
        </p:nvSpPr>
        <p:spPr>
          <a:xfrm>
            <a:off x="4947460" y="5081076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Mezzanine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Pre – IPO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Franchise Equity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6D23A56-56F4-4EAB-8DB6-F3A71B8EEE95}"/>
              </a:ext>
            </a:extLst>
          </p:cNvPr>
          <p:cNvSpPr txBox="1"/>
          <p:nvPr/>
        </p:nvSpPr>
        <p:spPr>
          <a:xfrm>
            <a:off x="8812481" y="5138228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Commercial Space Rental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0284A1B-7D70-E592-8ED0-110A90A37FA3}"/>
              </a:ext>
            </a:extLst>
          </p:cNvPr>
          <p:cNvSpPr txBox="1">
            <a:spLocks/>
          </p:cNvSpPr>
          <p:nvPr/>
        </p:nvSpPr>
        <p:spPr>
          <a:xfrm>
            <a:off x="342806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14</a:t>
            </a:fld>
            <a:endParaRPr lang="en-MY" dirty="0"/>
          </a:p>
        </p:txBody>
      </p:sp>
      <p:sp>
        <p:nvSpPr>
          <p:cNvPr id="29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2156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39E40FF-D0AB-4A46-87FF-9FB03AFD68A3}"/>
              </a:ext>
            </a:extLst>
          </p:cNvPr>
          <p:cNvSpPr/>
          <p:nvPr/>
        </p:nvSpPr>
        <p:spPr>
          <a:xfrm>
            <a:off x="609600" y="1171876"/>
            <a:ext cx="3078000" cy="5063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F4AAD8-60FC-443B-A2DB-CA1E779827D8}"/>
              </a:ext>
            </a:extLst>
          </p:cNvPr>
          <p:cNvSpPr/>
          <p:nvPr/>
        </p:nvSpPr>
        <p:spPr>
          <a:xfrm>
            <a:off x="4557000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4F9961-37AA-454C-9B51-48D4D2A4AAB0}"/>
              </a:ext>
            </a:extLst>
          </p:cNvPr>
          <p:cNvSpPr/>
          <p:nvPr/>
        </p:nvSpPr>
        <p:spPr>
          <a:xfrm>
            <a:off x="8667393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id="{D0FB01EF-022C-4226-9141-8A6AED4EE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806" y="6555988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B94E05-3A89-4098-A69B-9A7245B36D2A}"/>
              </a:ext>
            </a:extLst>
          </p:cNvPr>
          <p:cNvSpPr/>
          <p:nvPr/>
        </p:nvSpPr>
        <p:spPr>
          <a:xfrm>
            <a:off x="1392118" y="1400980"/>
            <a:ext cx="1622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SUBSIDIARIES</a:t>
            </a:r>
            <a:r>
              <a:rPr lang="en-US" sz="1600" b="1" dirty="0"/>
              <a:t> </a:t>
            </a:r>
            <a:endParaRPr lang="en-MY" sz="16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2A570B8-BCDD-4062-BCD3-0A01E392F175}"/>
              </a:ext>
            </a:extLst>
          </p:cNvPr>
          <p:cNvSpPr/>
          <p:nvPr/>
        </p:nvSpPr>
        <p:spPr>
          <a:xfrm>
            <a:off x="1193859" y="1443831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4</a:t>
            </a:r>
            <a:endParaRPr lang="en-MY" sz="1440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496944-F430-49BE-A489-1891BE9EED6B}"/>
              </a:ext>
            </a:extLst>
          </p:cNvPr>
          <p:cNvSpPr/>
          <p:nvPr/>
        </p:nvSpPr>
        <p:spPr>
          <a:xfrm>
            <a:off x="5040662" y="1408888"/>
            <a:ext cx="2274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FRANCHISE INSTITUTE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D8B5754-54A3-4C50-B363-3E2ED77EAAD0}"/>
              </a:ext>
            </a:extLst>
          </p:cNvPr>
          <p:cNvSpPr/>
          <p:nvPr/>
        </p:nvSpPr>
        <p:spPr>
          <a:xfrm>
            <a:off x="4741703" y="1433378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5</a:t>
            </a:r>
            <a:endParaRPr lang="en-MY" sz="1440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EEA03-9807-41B5-829A-1CF69C23DD26}"/>
              </a:ext>
            </a:extLst>
          </p:cNvPr>
          <p:cNvSpPr/>
          <p:nvPr/>
        </p:nvSpPr>
        <p:spPr>
          <a:xfrm>
            <a:off x="9108434" y="1400978"/>
            <a:ext cx="2147285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TREASURY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F97573-0B75-409D-8E40-2783361EAA58}"/>
              </a:ext>
            </a:extLst>
          </p:cNvPr>
          <p:cNvSpPr/>
          <p:nvPr/>
        </p:nvSpPr>
        <p:spPr>
          <a:xfrm>
            <a:off x="8962634" y="1405287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6</a:t>
            </a:r>
            <a:endParaRPr lang="en-MY" sz="1440" b="1"/>
          </a:p>
        </p:txBody>
      </p:sp>
      <p:pic>
        <p:nvPicPr>
          <p:cNvPr id="110" name="Picture 9" descr="Gloria Jeans coffee.jpg">
            <a:extLst>
              <a:ext uri="{FF2B5EF4-FFF2-40B4-BE49-F238E27FC236}">
                <a16:creationId xmlns:a16="http://schemas.microsoft.com/office/drawing/2014/main" id="{D90C4FCF-3ACB-4DF8-BAAE-E837370F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59" y="2007387"/>
            <a:ext cx="1819294" cy="9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" descr="Trends 2016: The necessary tool of Treasury ...">
            <a:extLst>
              <a:ext uri="{FF2B5EF4-FFF2-40B4-BE49-F238E27FC236}">
                <a16:creationId xmlns:a16="http://schemas.microsoft.com/office/drawing/2014/main" id="{C91C72F9-5F8E-423F-B5D1-047F883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822" y="3380289"/>
            <a:ext cx="2151725" cy="12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Image result for 1901">
            <a:extLst>
              <a:ext uri="{FF2B5EF4-FFF2-40B4-BE49-F238E27FC236}">
                <a16:creationId xmlns:a16="http://schemas.microsoft.com/office/drawing/2014/main" id="{C0B330B3-4CC0-417C-8CA7-040D5D9C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1193859" y="3410930"/>
            <a:ext cx="1850369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F256E2B2-89C7-4347-924B-445967CB1D63}"/>
              </a:ext>
            </a:extLst>
          </p:cNvPr>
          <p:cNvSpPr/>
          <p:nvPr/>
        </p:nvSpPr>
        <p:spPr>
          <a:xfrm>
            <a:off x="923618" y="3015732"/>
            <a:ext cx="261770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Wonderful Lifestyle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D718455-8671-4E9A-BE1B-E2995F8F843B}"/>
              </a:ext>
            </a:extLst>
          </p:cNvPr>
          <p:cNvSpPr/>
          <p:nvPr/>
        </p:nvSpPr>
        <p:spPr>
          <a:xfrm>
            <a:off x="1098471" y="4343184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Big Nineteen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5" name="Picture 4" descr="Image result for ASQ PERFUME LOGO">
            <a:extLst>
              <a:ext uri="{FF2B5EF4-FFF2-40B4-BE49-F238E27FC236}">
                <a16:creationId xmlns:a16="http://schemas.microsoft.com/office/drawing/2014/main" id="{E2EA53B1-9C75-485F-B011-1C72D00C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60" y="4669382"/>
            <a:ext cx="1834831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3D09D114-5EB1-41E2-940B-52A8F49AEE65}"/>
              </a:ext>
            </a:extLst>
          </p:cNvPr>
          <p:cNvSpPr/>
          <p:nvPr/>
        </p:nvSpPr>
        <p:spPr>
          <a:xfrm>
            <a:off x="1114241" y="5670635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PNS ASQ Asia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2304A5A-2282-420C-989A-6994F0F50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770" y="3385051"/>
            <a:ext cx="1922176" cy="128909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7306F1D2-864D-4D95-9DCC-80364B911905}"/>
              </a:ext>
            </a:extLst>
          </p:cNvPr>
          <p:cNvSpPr txBox="1"/>
          <p:nvPr/>
        </p:nvSpPr>
        <p:spPr>
          <a:xfrm>
            <a:off x="4675765" y="4839208"/>
            <a:ext cx="2850068" cy="1089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80" b="1" kern="0"/>
              <a:t>Objectives of Franchise Institute (FI)</a:t>
            </a:r>
          </a:p>
          <a:p>
            <a:r>
              <a:rPr lang="en-US" sz="1080" kern="0"/>
              <a:t>Provide comprehensive training focused on franchising and entrepreneurship.</a:t>
            </a:r>
          </a:p>
          <a:p>
            <a:endParaRPr lang="en-US" sz="1080" kern="0"/>
          </a:p>
          <a:p>
            <a:r>
              <a:rPr lang="en-US" sz="1080" kern="0"/>
              <a:t>Provide awareness briefings on entrepreneurial franchising to the public.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C9CD9B-559C-4C4C-91FC-AD1266035754}"/>
              </a:ext>
            </a:extLst>
          </p:cNvPr>
          <p:cNvSpPr txBox="1"/>
          <p:nvPr/>
        </p:nvSpPr>
        <p:spPr>
          <a:xfrm>
            <a:off x="8962635" y="4839208"/>
            <a:ext cx="2449000" cy="7571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in Money Market</a:t>
            </a:r>
          </a:p>
          <a:p>
            <a:pPr marL="154306" indent="-154306">
              <a:buFont typeface="Arial" panose="020B0604020202020204" pitchFamily="34" charset="0"/>
              <a:buChar char="•"/>
            </a:pPr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Portfolio</a:t>
            </a:r>
          </a:p>
        </p:txBody>
      </p:sp>
      <p:pic>
        <p:nvPicPr>
          <p:cNvPr id="120" name="Picture 2" descr="Never mind the teaching, where's the learning? | Times Higher Education  (THE)">
            <a:extLst>
              <a:ext uri="{FF2B5EF4-FFF2-40B4-BE49-F238E27FC236}">
                <a16:creationId xmlns:a16="http://schemas.microsoft.com/office/drawing/2014/main" id="{A19B4A4D-1BC0-48A9-87C5-8098CC8B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44" y="1969903"/>
            <a:ext cx="1958802" cy="13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What Treasurers Should Know: FinTech Disruption | PYMNTS.com">
            <a:extLst>
              <a:ext uri="{FF2B5EF4-FFF2-40B4-BE49-F238E27FC236}">
                <a16:creationId xmlns:a16="http://schemas.microsoft.com/office/drawing/2014/main" id="{7E092D60-8BC3-4473-8B76-948C64A5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2" y="1969903"/>
            <a:ext cx="2179111" cy="13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95871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/>
              <a:t>FRANCHISE BRANDS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289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092B383-8CE8-4144-8D91-5A712610E9E7}"/>
              </a:ext>
            </a:extLst>
          </p:cNvPr>
          <p:cNvSpPr/>
          <p:nvPr/>
        </p:nvSpPr>
        <p:spPr>
          <a:xfrm>
            <a:off x="736093" y="4736354"/>
            <a:ext cx="11255242" cy="16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EBA1D3-EF9F-4F50-A674-5A5D06BAE87D}"/>
              </a:ext>
            </a:extLst>
          </p:cNvPr>
          <p:cNvSpPr/>
          <p:nvPr/>
        </p:nvSpPr>
        <p:spPr>
          <a:xfrm>
            <a:off x="736093" y="3721799"/>
            <a:ext cx="11255242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C93575-4910-4507-8A78-63CF86EC6709}"/>
              </a:ext>
            </a:extLst>
          </p:cNvPr>
          <p:cNvSpPr/>
          <p:nvPr/>
        </p:nvSpPr>
        <p:spPr>
          <a:xfrm>
            <a:off x="729204" y="978448"/>
            <a:ext cx="11262131" cy="2665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3D3411-3C64-4E7D-8B96-E3BA7EB8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62" b="17283"/>
          <a:stretch/>
        </p:blipFill>
        <p:spPr>
          <a:xfrm>
            <a:off x="8296591" y="4823569"/>
            <a:ext cx="1841800" cy="752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EBC722-4298-4324-9E2E-DFC4D96850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95" y="5672647"/>
            <a:ext cx="1797184" cy="658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CC6981-EAEE-4AFD-9D44-4C8A77B711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3" b="15997"/>
          <a:stretch/>
        </p:blipFill>
        <p:spPr>
          <a:xfrm>
            <a:off x="4709578" y="5505105"/>
            <a:ext cx="1135637" cy="8228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442500-8996-427D-9B12-9139848221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290" y="5622334"/>
            <a:ext cx="752974" cy="7529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D6EBEF-7D64-4D47-BBBF-36F417620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79" y="5744057"/>
            <a:ext cx="885299" cy="600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69ABD0-3B66-448C-9059-456FF3F0C7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15" y="5583685"/>
            <a:ext cx="775716" cy="757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D85A4EE-E45C-4CAF-A718-0E6B0909D6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223" y="5776255"/>
            <a:ext cx="1078682" cy="526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A4936-10D9-4639-8C81-2F1AA4A89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667" r="16667" b="16667"/>
          <a:stretch/>
        </p:blipFill>
        <p:spPr>
          <a:xfrm>
            <a:off x="2601247" y="1919480"/>
            <a:ext cx="882060" cy="882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7FE31-1F4A-4BD8-BB2A-192F183D60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758" y="2816697"/>
            <a:ext cx="737599" cy="737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F69BE3-CACD-4769-B448-A5259669BB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4" y="2028450"/>
            <a:ext cx="691288" cy="664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BC141-EEBD-4815-8710-E3451F35CB2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9" r="17155"/>
          <a:stretch/>
        </p:blipFill>
        <p:spPr>
          <a:xfrm>
            <a:off x="7235443" y="1045343"/>
            <a:ext cx="778737" cy="808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9D1978-CE12-47A5-B0CA-6B07A47CF7E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43" y="2781185"/>
            <a:ext cx="808622" cy="8086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FE42C-DE82-4CFC-AD20-9018B10C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264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3D774-387A-446B-849E-2FDE625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MY" sz="2400" dirty="0"/>
              <a:t>We work with over 100 franchisors to expand their business by financing them and their franchisees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69874A5-BC0D-4B21-9140-B38EF79C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639" y="1079006"/>
            <a:ext cx="1080783" cy="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secret-recipe">
            <a:extLst>
              <a:ext uri="{FF2B5EF4-FFF2-40B4-BE49-F238E27FC236}">
                <a16:creationId xmlns:a16="http://schemas.microsoft.com/office/drawing/2014/main" id="{4DF91E40-79B8-4F98-86EF-C558E675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873" y="1207540"/>
            <a:ext cx="1783589" cy="4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old town white coffee logo">
            <a:extLst>
              <a:ext uri="{FF2B5EF4-FFF2-40B4-BE49-F238E27FC236}">
                <a16:creationId xmlns:a16="http://schemas.microsoft.com/office/drawing/2014/main" id="{0EC926B8-D1CC-4CAA-A030-0C3524D6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48" y="1973362"/>
            <a:ext cx="1032304" cy="7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6DD2A-264F-4F4E-A30F-9D1ED203DA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816" y="1293106"/>
            <a:ext cx="1244089" cy="31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9461E-85CF-4119-859E-CD7B6EBC31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31" y="1998969"/>
            <a:ext cx="1531235" cy="723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F2806-CA14-4F76-A7A7-686C06740EA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5155" y="2009749"/>
            <a:ext cx="1200740" cy="70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6CA07-5FAE-4BFD-9E9B-2C0BAA05C5E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03" y="2932020"/>
            <a:ext cx="1333872" cy="50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4CF13-1101-477E-8322-7934B104C6D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599" y="1040697"/>
            <a:ext cx="1006347" cy="817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6E0C4-A1BD-44BE-B8F0-5F0F459DDC1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12" b="28666"/>
          <a:stretch>
            <a:fillRect/>
          </a:stretch>
        </p:blipFill>
        <p:spPr>
          <a:xfrm>
            <a:off x="5361115" y="1132884"/>
            <a:ext cx="1370635" cy="633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D748F-3258-497C-8C95-E1FEE6E6ACC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08" y="2887981"/>
            <a:ext cx="1131052" cy="595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6C933-279B-4424-BBF0-6A40573949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48" y="2838768"/>
            <a:ext cx="893372" cy="69345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F3F81B-EB69-4670-8800-D63FFB5C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909" y="3857881"/>
            <a:ext cx="1556836" cy="6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C634D050-E62F-4BA0-BC54-CF64513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302" y="3905357"/>
            <a:ext cx="1018359" cy="5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BA805791-ED92-412F-9CCA-12D12C51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73" y="3922638"/>
            <a:ext cx="1355424" cy="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254A15-2EB7-42A1-AE12-7750E0E7580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650" y="3801529"/>
            <a:ext cx="1685740" cy="810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65654F-95F2-45CF-98DC-7D8953B28CA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58" y="3874559"/>
            <a:ext cx="1222247" cy="641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16749E-D699-450B-87FE-BB69D0D413A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5" b="21555"/>
          <a:stretch>
            <a:fillRect/>
          </a:stretch>
        </p:blipFill>
        <p:spPr>
          <a:xfrm>
            <a:off x="10811342" y="2031050"/>
            <a:ext cx="1029563" cy="658921"/>
          </a:xfrm>
          <a:prstGeom prst="rect">
            <a:avLst/>
          </a:prstGeom>
        </p:spPr>
      </p:pic>
      <p:pic>
        <p:nvPicPr>
          <p:cNvPr id="4098" name="Picture 2" descr="Q-dees Home">
            <a:extLst>
              <a:ext uri="{FF2B5EF4-FFF2-40B4-BE49-F238E27FC236}">
                <a16:creationId xmlns:a16="http://schemas.microsoft.com/office/drawing/2014/main" id="{93D5CA9C-A668-4498-A542-37B3AA7F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96" y="3934214"/>
            <a:ext cx="1676242" cy="5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361524-6567-4AC7-9E30-9018B792ECF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0" y="4880581"/>
            <a:ext cx="1378809" cy="477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935066-E02B-43D0-B06E-D7CF8A97313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962" y="4828174"/>
            <a:ext cx="1015440" cy="643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68160A-BB9F-41F8-A81B-C4378DA455E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238" y="4814659"/>
            <a:ext cx="1297667" cy="6644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B1707C-8DC8-48A6-BCD4-127AC0CBB6B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97" y="4800218"/>
            <a:ext cx="719476" cy="633648"/>
          </a:xfrm>
          <a:prstGeom prst="rect">
            <a:avLst/>
          </a:prstGeom>
        </p:spPr>
      </p:pic>
      <p:pic>
        <p:nvPicPr>
          <p:cNvPr id="4100" name="Picture 4" descr="Focus Point Malaysia">
            <a:extLst>
              <a:ext uri="{FF2B5EF4-FFF2-40B4-BE49-F238E27FC236}">
                <a16:creationId xmlns:a16="http://schemas.microsoft.com/office/drawing/2014/main" id="{531BF89C-2562-4E41-8485-4408BCBC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6368" y="4884284"/>
            <a:ext cx="1685740" cy="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89EC7E-F79D-470B-9010-CF35BBF72FF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31" y="5655576"/>
            <a:ext cx="1508059" cy="695640"/>
          </a:xfrm>
          <a:prstGeom prst="rect">
            <a:avLst/>
          </a:prstGeom>
        </p:spPr>
      </p:pic>
      <p:pic>
        <p:nvPicPr>
          <p:cNvPr id="4102" name="Picture 6" descr="McDonalds - interview with BHWT">
            <a:extLst>
              <a:ext uri="{FF2B5EF4-FFF2-40B4-BE49-F238E27FC236}">
                <a16:creationId xmlns:a16="http://schemas.microsoft.com/office/drawing/2014/main" id="{F0C0D36E-1B48-4B12-852E-05FA779C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0" y="1060285"/>
            <a:ext cx="778737" cy="7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C85B2-3FC9-44D3-A24C-5C16AC990EF5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1" b="12343"/>
          <a:stretch>
            <a:fillRect/>
          </a:stretch>
        </p:blipFill>
        <p:spPr>
          <a:xfrm>
            <a:off x="10424776" y="2826827"/>
            <a:ext cx="1416129" cy="717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7E3C5-FE03-4378-89C7-EF2047A046D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45" y="2765651"/>
            <a:ext cx="992970" cy="839690"/>
          </a:xfrm>
          <a:prstGeom prst="rect">
            <a:avLst/>
          </a:prstGeom>
        </p:spPr>
      </p:pic>
      <p:pic>
        <p:nvPicPr>
          <p:cNvPr id="27" name="Picture 6" descr="Image result for 1901">
            <a:extLst>
              <a:ext uri="{FF2B5EF4-FFF2-40B4-BE49-F238E27FC236}">
                <a16:creationId xmlns:a16="http://schemas.microsoft.com/office/drawing/2014/main" id="{201A05CA-7151-49CC-8556-99C00AA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70" y="2209914"/>
            <a:ext cx="950041" cy="6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D939486-612C-4838-988A-897D16CBCFC6}"/>
              </a:ext>
            </a:extLst>
          </p:cNvPr>
          <p:cNvSpPr/>
          <p:nvPr/>
        </p:nvSpPr>
        <p:spPr>
          <a:xfrm>
            <a:off x="853675" y="1930498"/>
            <a:ext cx="1267086" cy="15985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47FC2-4052-443F-9791-19B45E26105F}"/>
              </a:ext>
            </a:extLst>
          </p:cNvPr>
          <p:cNvSpPr txBox="1"/>
          <p:nvPr/>
        </p:nvSpPr>
        <p:spPr>
          <a:xfrm>
            <a:off x="840493" y="1900112"/>
            <a:ext cx="130843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PERNAS’ House Brands</a:t>
            </a:r>
            <a:endParaRPr kumimoji="0" lang="en-MY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9B81F6-7324-4D4E-9BF3-3A638B9C1EC8}"/>
              </a:ext>
            </a:extLst>
          </p:cNvPr>
          <p:cNvSpPr/>
          <p:nvPr/>
        </p:nvSpPr>
        <p:spPr>
          <a:xfrm>
            <a:off x="221549" y="978448"/>
            <a:ext cx="453151" cy="266500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&amp; Beverage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EFBE26-3211-43A3-BDC3-EF2DB76F79E3}"/>
              </a:ext>
            </a:extLst>
          </p:cNvPr>
          <p:cNvSpPr/>
          <p:nvPr/>
        </p:nvSpPr>
        <p:spPr>
          <a:xfrm>
            <a:off x="221549" y="3721905"/>
            <a:ext cx="453151" cy="93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030300-62F2-46EE-9742-2ABF95537E4B}"/>
              </a:ext>
            </a:extLst>
          </p:cNvPr>
          <p:cNvSpPr/>
          <p:nvPr/>
        </p:nvSpPr>
        <p:spPr>
          <a:xfrm>
            <a:off x="221549" y="4736354"/>
            <a:ext cx="453151" cy="1656000"/>
          </a:xfrm>
          <a:prstGeom prst="rect">
            <a:avLst/>
          </a:prstGeom>
          <a:solidFill>
            <a:srgbClr val="44546A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1465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SUBSIDIARIES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5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5A93F-73F2-4800-95C8-1BA71470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19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02FCA-D0C4-4F46-8ACF-9B0D462E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Structure</a:t>
            </a:r>
            <a:r>
              <a:rPr lang="sv-SE" dirty="0"/>
              <a:t>: P</a:t>
            </a:r>
            <a:r>
              <a:rPr lang="en-US" dirty="0"/>
              <a:t>ERNAS Has Five (5) Subsidiaries </a:t>
            </a:r>
            <a:endParaRPr lang="en-MY" dirty="0"/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8D447F98-FFF9-4F9E-BA99-E1D74B2D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5" y="2971841"/>
            <a:ext cx="1923241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 result for 1901">
            <a:extLst>
              <a:ext uri="{FF2B5EF4-FFF2-40B4-BE49-F238E27FC236}">
                <a16:creationId xmlns:a16="http://schemas.microsoft.com/office/drawing/2014/main" id="{FEE85EA1-1970-4148-A32B-07C95EB7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4166338" y="4880159"/>
            <a:ext cx="1859041" cy="10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03F89-3372-4127-86DD-854D83350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877" y="4891734"/>
            <a:ext cx="2052676" cy="65016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5FEB935-7A68-48AB-9896-B40C75A08560}"/>
              </a:ext>
            </a:extLst>
          </p:cNvPr>
          <p:cNvCxnSpPr>
            <a:cxnSpLocks/>
            <a:stCxn id="6" idx="2"/>
            <a:endCxn id="44" idx="0"/>
          </p:cNvCxnSpPr>
          <p:nvPr/>
        </p:nvCxnSpPr>
        <p:spPr>
          <a:xfrm rot="5400000">
            <a:off x="2335999" y="3304349"/>
            <a:ext cx="949536" cy="1537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5C1EB98-751E-478A-AC5A-482B7E6CAA85}"/>
              </a:ext>
            </a:extLst>
          </p:cNvPr>
          <p:cNvCxnSpPr>
            <a:cxnSpLocks/>
            <a:stCxn id="6" idx="2"/>
            <a:endCxn id="51" idx="0"/>
          </p:cNvCxnSpPr>
          <p:nvPr/>
        </p:nvCxnSpPr>
        <p:spPr>
          <a:xfrm rot="16200000" flipH="1">
            <a:off x="3862864" y="3314762"/>
            <a:ext cx="949536" cy="15164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366EA6F-98C1-46DF-8660-FEFAD0F47BA2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773320" y="1001010"/>
            <a:ext cx="2869426" cy="42240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E87142-75D2-4363-8ADC-F590C94D2F85}"/>
              </a:ext>
            </a:extLst>
          </p:cNvPr>
          <p:cNvSpPr/>
          <p:nvPr/>
        </p:nvSpPr>
        <p:spPr>
          <a:xfrm>
            <a:off x="166412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BF35E-296F-4A47-B64D-1D33A525B194}"/>
              </a:ext>
            </a:extLst>
          </p:cNvPr>
          <p:cNvSpPr/>
          <p:nvPr/>
        </p:nvSpPr>
        <p:spPr>
          <a:xfrm>
            <a:off x="471785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D9A04C-60A3-4FDB-BD84-4CBCF62CD8E8}"/>
              </a:ext>
            </a:extLst>
          </p:cNvPr>
          <p:cNvSpPr/>
          <p:nvPr/>
        </p:nvSpPr>
        <p:spPr>
          <a:xfrm>
            <a:off x="9942066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872920-1CE3-487E-92DC-F61929A7D06E}"/>
              </a:ext>
            </a:extLst>
          </p:cNvPr>
          <p:cNvSpPr/>
          <p:nvPr/>
        </p:nvSpPr>
        <p:spPr>
          <a:xfrm>
            <a:off x="1901296" y="2747408"/>
            <a:ext cx="335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Malaysia International Franchise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6314A58-BC57-4BEC-9A7C-48260B76D1F1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4302307" y="953715"/>
            <a:ext cx="1069078" cy="251830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6030D04-DAAC-4F1F-86A6-912DB8F358E1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459894" y="2314435"/>
            <a:ext cx="2869426" cy="15972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50C0AD-2C59-469F-88AC-09BD0D7164B6}"/>
              </a:ext>
            </a:extLst>
          </p:cNvPr>
          <p:cNvSpPr/>
          <p:nvPr/>
        </p:nvSpPr>
        <p:spPr>
          <a:xfrm>
            <a:off x="3199692" y="2348760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26B35B-6C55-4F35-8703-653B63D625BE}"/>
              </a:ext>
            </a:extLst>
          </p:cNvPr>
          <p:cNvSpPr/>
          <p:nvPr/>
        </p:nvSpPr>
        <p:spPr>
          <a:xfrm>
            <a:off x="78212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Wonderful Lifestyle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D65BEF-0B6A-4336-9AD2-1928B3486ABB}"/>
              </a:ext>
            </a:extLst>
          </p:cNvPr>
          <p:cNvSpPr/>
          <p:nvPr/>
        </p:nvSpPr>
        <p:spPr>
          <a:xfrm>
            <a:off x="6433215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Anugerah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DC53B-E89D-4D46-807B-A3D4ADE382FE}"/>
              </a:ext>
            </a:extLst>
          </p:cNvPr>
          <p:cNvSpPr/>
          <p:nvPr/>
        </p:nvSpPr>
        <p:spPr>
          <a:xfrm>
            <a:off x="7315215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BEFD04-3AF9-4076-B428-254999D374B0}"/>
              </a:ext>
            </a:extLst>
          </p:cNvPr>
          <p:cNvSpPr/>
          <p:nvPr/>
        </p:nvSpPr>
        <p:spPr>
          <a:xfrm>
            <a:off x="9060066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ASQ Asia Sdn. Bhd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DD839F-4EF0-4FF6-9631-117DF2FEF5F9}"/>
              </a:ext>
            </a:extLst>
          </p:cNvPr>
          <p:cNvSpPr/>
          <p:nvPr/>
        </p:nvSpPr>
        <p:spPr>
          <a:xfrm>
            <a:off x="383585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Nineteen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1B229291-88BD-45E4-AD35-001628BF7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543" y="686696"/>
            <a:ext cx="1830630" cy="88434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91D9-BD38-4AC0-A91F-162FEC023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40" y="4891734"/>
            <a:ext cx="2992576" cy="685800"/>
          </a:xfrm>
          <a:prstGeom prst="rect">
            <a:avLst/>
          </a:prstGeom>
        </p:spPr>
      </p:pic>
      <p:pic>
        <p:nvPicPr>
          <p:cNvPr id="28" name="Picture 2" descr="Abdul Samad Al-Qurashi | Franchise Singapore; Best ...">
            <a:extLst>
              <a:ext uri="{FF2B5EF4-FFF2-40B4-BE49-F238E27FC236}">
                <a16:creationId xmlns:a16="http://schemas.microsoft.com/office/drawing/2014/main" id="{D204B270-2923-4098-B030-12C6D5D2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691" y="4861047"/>
            <a:ext cx="1406896" cy="8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9E47C-F19D-8DDA-25B5-145749C0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229" y="-1050"/>
            <a:ext cx="12454798" cy="7001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C22CE-6124-3DE0-B630-4CC19914E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9CBB3-A4C7-8D7D-6068-B96E98B5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4590120"/>
            <a:ext cx="11675077" cy="504000"/>
          </a:xfrm>
        </p:spPr>
        <p:txBody>
          <a:bodyPr/>
          <a:lstStyle/>
          <a:p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Video</a:t>
            </a:r>
            <a:endParaRPr lang="en-M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/>
        </p:blipFill>
        <p:spPr bwMode="auto">
          <a:xfrm>
            <a:off x="4278636" y="4073237"/>
            <a:ext cx="4183555" cy="6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4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Gloria Jean’s Coffees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20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5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>
                <a:solidFill>
                  <a:prstClr val="white"/>
                </a:solidFill>
                <a:latin typeface="Frutiger LT Std 45 Light"/>
                <a:cs typeface="Arial" panose="020B0604020202020204" pitchFamily="34" charset="0"/>
              </a:rPr>
              <a:t>49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Other Countries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58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4F0C5E-3604-EEEB-1203-1ADE0305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6" y="5731329"/>
            <a:ext cx="2951862" cy="5816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82211" y="2976640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>
                  <a:solidFill>
                    <a:prstClr val="black"/>
                  </a:solidFill>
                  <a:latin typeface="Frutiger LT Std 45 Light"/>
                </a:rPr>
                <a:t>49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8342" y="3586434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772AC-CC69-7448-FFE3-D100EA74FF65}"/>
              </a:ext>
            </a:extLst>
          </p:cNvPr>
          <p:cNvSpPr txBox="1"/>
          <p:nvPr/>
        </p:nvSpPr>
        <p:spPr>
          <a:xfrm>
            <a:off x="1017781" y="175743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8E406-971B-ED20-5096-302502A11BA3}"/>
              </a:ext>
            </a:extLst>
          </p:cNvPr>
          <p:cNvSpPr/>
          <p:nvPr/>
        </p:nvSpPr>
        <p:spPr>
          <a:xfrm>
            <a:off x="621920" y="2142887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MYANMAR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12F589-97C0-5AE7-E9A7-E1602211F234}"/>
              </a:ext>
            </a:extLst>
          </p:cNvPr>
          <p:cNvSpPr/>
          <p:nvPr/>
        </p:nvSpPr>
        <p:spPr>
          <a:xfrm>
            <a:off x="2608062" y="3403812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BRUNEI 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F81AD-0653-04DD-A75A-CC76FE4EAC1F}"/>
              </a:ext>
            </a:extLst>
          </p:cNvPr>
          <p:cNvSpPr>
            <a:spLocks noEditPoints="1"/>
          </p:cNvSpPr>
          <p:nvPr/>
        </p:nvSpPr>
        <p:spPr bwMode="auto">
          <a:xfrm>
            <a:off x="2960871" y="2992797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A83BA32-F8E8-E5B9-A187-D117D1344E26}"/>
              </a:ext>
            </a:extLst>
          </p:cNvPr>
          <p:cNvSpPr>
            <a:spLocks noEditPoints="1"/>
          </p:cNvSpPr>
          <p:nvPr/>
        </p:nvSpPr>
        <p:spPr bwMode="auto">
          <a:xfrm>
            <a:off x="1017782" y="1737765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810047-8948-67D5-A745-8A65C3C16EE1}"/>
              </a:ext>
            </a:extLst>
          </p:cNvPr>
          <p:cNvSpPr txBox="1"/>
          <p:nvPr/>
        </p:nvSpPr>
        <p:spPr>
          <a:xfrm>
            <a:off x="2960871" y="300311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16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1901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42440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27788" y="2943982"/>
            <a:ext cx="998484" cy="621515"/>
            <a:chOff x="-3903581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3903581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43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2048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34804" y="3553776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403830-0C92-1C3D-CEBA-36DF6378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5106854"/>
            <a:ext cx="1764664" cy="11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Abdul Samad </a:t>
            </a:r>
            <a:r>
              <a:rPr lang="en-MY" err="1"/>
              <a:t>Qurashi</a:t>
            </a:r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 smtClean="0">
                <a:latin typeface="Calibri" panose="020F0502020204030204"/>
              </a:rPr>
              <a:pPr defTabSz="457200"/>
              <a:t>22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552912" y="3983159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406316" y="2939153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9344" y="3544808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FECC46-586A-B41D-F9D8-2269797B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0" y="4917668"/>
            <a:ext cx="2099819" cy="12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A52E6-618D-391D-4254-B7C3337A50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1081" y="6555354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solidFill>
                  <a:schemeClr val="bg1"/>
                </a:solidFill>
                <a:latin typeface="Calibri" panose="020F0502020204030204"/>
              </a:rPr>
              <a:pPr defTabSz="457200"/>
              <a:t>23</a:t>
            </a:fld>
            <a:endParaRPr lang="en-MY" sz="11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26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3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PERNAS’ OVERVIEW</a:t>
            </a:r>
            <a:br>
              <a:rPr lang="en-US"/>
            </a:br>
            <a:br>
              <a:rPr lang="en-US" sz="2400"/>
            </a:br>
            <a:r>
              <a:rPr lang="en-US" sz="2400"/>
              <a:t>                  </a:t>
            </a:r>
            <a:br>
              <a:rPr lang="en-US" sz="2400"/>
            </a:br>
            <a:r>
              <a:rPr lang="en-US"/>
              <a:t> 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10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D4C105-A0D7-4DF4-A121-21F8753F5E2E}"/>
              </a:ext>
            </a:extLst>
          </p:cNvPr>
          <p:cNvSpPr/>
          <p:nvPr/>
        </p:nvSpPr>
        <p:spPr>
          <a:xfrm>
            <a:off x="6254944" y="2209215"/>
            <a:ext cx="2623279" cy="4216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PNS’ 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mandate was once again renewed with a strategic focus to </a:t>
            </a:r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the franchise industry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o-KR" altLang="en-US" sz="125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PNS was tasked to support the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development of Franchise Industry via Equity, Financing and provision of Retail Space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Amongst local Brands assisted by PNS:-</a:t>
            </a: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4FCE71-05B7-4E44-B17B-E6252AD65AD4}"/>
              </a:ext>
            </a:extLst>
          </p:cNvPr>
          <p:cNvSpPr/>
          <p:nvPr/>
        </p:nvSpPr>
        <p:spPr>
          <a:xfrm>
            <a:off x="3233173" y="2231562"/>
            <a:ext cx="2650437" cy="421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>
              <a:lnSpc>
                <a:spcPct val="90000"/>
              </a:lnSpc>
            </a:pP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rebranded to PNS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with a new mandate to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Middle Class Entre-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preneurs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via an Entrepreneurship program offering equity financing and investment.</a:t>
            </a:r>
          </a:p>
          <a:p>
            <a:pPr algn="just">
              <a:lnSpc>
                <a:spcPct val="90000"/>
              </a:lnSpc>
            </a:pP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>
              <a:lnSpc>
                <a:spcPct val="90000"/>
              </a:lnSpc>
            </a:pPr>
            <a:r>
              <a:rPr lang="en-US" sz="1250" spc="3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Some of the most notable companies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assisted by PNS are:-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BEA3B-F505-4917-A1BA-BC5AE36C89C0}"/>
              </a:ext>
            </a:extLst>
          </p:cNvPr>
          <p:cNvSpPr/>
          <p:nvPr/>
        </p:nvSpPr>
        <p:spPr>
          <a:xfrm>
            <a:off x="241448" y="2253440"/>
            <a:ext cx="2612401" cy="4172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Perbadanan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or PERNAS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was incorporated in </a:t>
            </a:r>
            <a:r>
              <a:rPr lang="en-US" sz="1200" spc="-1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November 1969 as a wholly owned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government company to carry out </a:t>
            </a:r>
            <a:r>
              <a:rPr lang="en-US" sz="1200" spc="-3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the resolutions at the First &amp; Second </a:t>
            </a:r>
            <a:r>
              <a:rPr lang="en-US" sz="120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Economic Congress.</a:t>
            </a:r>
            <a:endParaRPr lang="ko-KR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200" b="1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During the 70’s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one 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of Malaysia largest conglomerates and GLC. Established two notable companies:-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1975 – London Tin Mining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Malaysia Mining Corporation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1978 – </a:t>
            </a:r>
            <a:r>
              <a:rPr lang="en-US" alt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Sime</a:t>
            </a:r>
            <a:r>
              <a:rPr lang="en-US" alt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Darby</a:t>
            </a:r>
          </a:p>
          <a:p>
            <a:pPr algn="just"/>
            <a:endParaRPr lang="en-US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In 1981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, PERNAS’ leading role was taken over by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Permodalan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4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altLang="en-US" sz="1200" spc="-4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(PNB) and some of PERNAS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’ shares were transferred to PNB.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AC710-FBE8-4F60-ADA4-050662D2CC2B}"/>
              </a:ext>
            </a:extLst>
          </p:cNvPr>
          <p:cNvCxnSpPr>
            <a:cxnSpLocks/>
          </p:cNvCxnSpPr>
          <p:nvPr/>
        </p:nvCxnSpPr>
        <p:spPr>
          <a:xfrm>
            <a:off x="1471341" y="1282879"/>
            <a:ext cx="92201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F60AC5-8FB7-43DF-8DB0-737DE783C940}"/>
              </a:ext>
            </a:extLst>
          </p:cNvPr>
          <p:cNvSpPr txBox="1"/>
          <p:nvPr/>
        </p:nvSpPr>
        <p:spPr>
          <a:xfrm>
            <a:off x="4175617" y="771433"/>
            <a:ext cx="81262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1996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D7D3AB-D500-4168-9A6E-5113D6DC0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94" y="1580138"/>
            <a:ext cx="866775" cy="445135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2AFDE62-9250-4639-8043-3A9B342C5397}"/>
              </a:ext>
            </a:extLst>
          </p:cNvPr>
          <p:cNvSpPr/>
          <p:nvPr/>
        </p:nvSpPr>
        <p:spPr>
          <a:xfrm>
            <a:off x="4386182" y="1113458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2CC3-43C2-42C1-B16C-874D1CFB4A4B}"/>
              </a:ext>
            </a:extLst>
          </p:cNvPr>
          <p:cNvSpPr txBox="1"/>
          <p:nvPr/>
        </p:nvSpPr>
        <p:spPr>
          <a:xfrm>
            <a:off x="7192118" y="762735"/>
            <a:ext cx="86860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2004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A05BE3-EA48-441B-9632-A87965DFB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17" y="1588760"/>
            <a:ext cx="866775" cy="44163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B4DA1CA-6E41-4BB0-9A36-24E72D226205}"/>
              </a:ext>
            </a:extLst>
          </p:cNvPr>
          <p:cNvSpPr/>
          <p:nvPr/>
        </p:nvSpPr>
        <p:spPr>
          <a:xfrm>
            <a:off x="7463983" y="1095296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56CC2-DE69-4656-B568-C83A18FA85F8}"/>
              </a:ext>
            </a:extLst>
          </p:cNvPr>
          <p:cNvSpPr txBox="1"/>
          <p:nvPr/>
        </p:nvSpPr>
        <p:spPr>
          <a:xfrm>
            <a:off x="1128260" y="773427"/>
            <a:ext cx="841384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ED00BB-FC4B-4653-80D0-CBEB57529A11}"/>
              </a:ext>
            </a:extLst>
          </p:cNvPr>
          <p:cNvSpPr/>
          <p:nvPr/>
        </p:nvSpPr>
        <p:spPr>
          <a:xfrm>
            <a:off x="1327341" y="1138879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3026D8D-5ECD-4725-A8E3-2A673A75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536" y="1392282"/>
            <a:ext cx="697611" cy="7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E4537-6208-4944-98F7-FB5B67A18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4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EDD12D-72AD-4F4B-A781-FAEFF00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PERNAS</a:t>
            </a:r>
            <a:r>
              <a:rPr lang="en-MY" sz="2400" dirty="0">
                <a:solidFill>
                  <a:srgbClr val="FF0000"/>
                </a:solidFill>
              </a:rPr>
              <a:t> has a rich history spanning over 50 years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91AFF21-2C2D-448F-A456-D30B6762A027}"/>
              </a:ext>
            </a:extLst>
          </p:cNvPr>
          <p:cNvSpPr/>
          <p:nvPr/>
        </p:nvSpPr>
        <p:spPr>
          <a:xfrm>
            <a:off x="47434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endParaRPr lang="ko-KR" altLang="en-US" sz="1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id="{45875947-0B69-43D2-8717-3D3EE1A3A26E}"/>
              </a:ext>
            </a:extLst>
          </p:cNvPr>
          <p:cNvSpPr/>
          <p:nvPr/>
        </p:nvSpPr>
        <p:spPr>
          <a:xfrm>
            <a:off x="8717915" y="2314194"/>
            <a:ext cx="3240000" cy="404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D1432DF5-A5F3-419F-8766-A43715B68C28}"/>
              </a:ext>
            </a:extLst>
          </p:cNvPr>
          <p:cNvSpPr/>
          <p:nvPr/>
        </p:nvSpPr>
        <p:spPr>
          <a:xfrm>
            <a:off x="861902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4" descr="BERNAMA - Picorp peroleh kontrak RM31.35 juta di Indonesia">
            <a:extLst>
              <a:ext uri="{FF2B5EF4-FFF2-40B4-BE49-F238E27FC236}">
                <a16:creationId xmlns:a16="http://schemas.microsoft.com/office/drawing/2014/main" id="{345F3443-80E9-4FAA-9F18-ADE90837B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813" y="4755423"/>
            <a:ext cx="10030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nvestism - 浅谈股王之一Pentamaster ( 7160 ) 🔥... | Facebook">
            <a:extLst>
              <a:ext uri="{FF2B5EF4-FFF2-40B4-BE49-F238E27FC236}">
                <a16:creationId xmlns:a16="http://schemas.microsoft.com/office/drawing/2014/main" id="{FEAC7D79-A213-4B14-BC86-05E8DA21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49" y="5362561"/>
            <a:ext cx="152762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Vectorism - Corporate Brand, Products, Company">
            <a:extLst>
              <a:ext uri="{FF2B5EF4-FFF2-40B4-BE49-F238E27FC236}">
                <a16:creationId xmlns:a16="http://schemas.microsoft.com/office/drawing/2014/main" id="{7301822F-CE6A-48F2-B267-97354CAB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99" y="4126140"/>
            <a:ext cx="15271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VISENA Specialist Hospital – The BrandLaureate">
            <a:extLst>
              <a:ext uri="{FF2B5EF4-FFF2-40B4-BE49-F238E27FC236}">
                <a16:creationId xmlns:a16="http://schemas.microsoft.com/office/drawing/2014/main" id="{690343CC-7903-4AA6-9640-5033C3CA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979" y="5974376"/>
            <a:ext cx="1730760" cy="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13A067-71F5-42F9-9319-47EB1181399D}"/>
              </a:ext>
            </a:extLst>
          </p:cNvPr>
          <p:cNvSpPr/>
          <p:nvPr/>
        </p:nvSpPr>
        <p:spPr>
          <a:xfrm>
            <a:off x="4743960" y="4146879"/>
            <a:ext cx="11267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Listed in 2001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C9814B-9E63-471D-B453-A953093284D3}"/>
              </a:ext>
            </a:extLst>
          </p:cNvPr>
          <p:cNvSpPr/>
          <p:nvPr/>
        </p:nvSpPr>
        <p:spPr>
          <a:xfrm>
            <a:off x="4743960" y="475152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84D396-3A3B-476A-8D68-9794B3F70D9D}"/>
              </a:ext>
            </a:extLst>
          </p:cNvPr>
          <p:cNvSpPr/>
          <p:nvPr/>
        </p:nvSpPr>
        <p:spPr>
          <a:xfrm>
            <a:off x="4743960" y="537835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FA9979-BEB1-4524-9AA5-4891ACD85FDE}"/>
              </a:ext>
            </a:extLst>
          </p:cNvPr>
          <p:cNvSpPr/>
          <p:nvPr/>
        </p:nvSpPr>
        <p:spPr>
          <a:xfrm>
            <a:off x="4921011" y="5894697"/>
            <a:ext cx="10166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50" dirty="0">
                <a:cs typeface="Arial" panose="020B0604020202020204" pitchFamily="34" charset="0"/>
              </a:rPr>
              <a:t>Growth and</a:t>
            </a:r>
          </a:p>
          <a:p>
            <a:pPr algn="r"/>
            <a:r>
              <a:rPr lang="en-US" sz="1250" dirty="0">
                <a:cs typeface="Arial" panose="020B0604020202020204" pitchFamily="34" charset="0"/>
              </a:rPr>
              <a:t>Expansion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2C4A7D6-E1FE-40ED-9711-E6BF54BC8878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6" y="4486736"/>
            <a:ext cx="1045390" cy="3577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E7D7C7-B914-43F5-962C-5DDCF864FCCF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494" y="5456954"/>
            <a:ext cx="743157" cy="4190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E79B332-75F8-4A2F-93B0-518E5D19E68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36" y="5963153"/>
            <a:ext cx="644880" cy="395446"/>
          </a:xfrm>
          <a:prstGeom prst="rect">
            <a:avLst/>
          </a:prstGeom>
        </p:spPr>
      </p:pic>
      <p:pic>
        <p:nvPicPr>
          <p:cNvPr id="50" name="Picture 2" descr="JM Bariani House Indonesia - Home - Medan, Indonesia - Menu ...">
            <a:extLst>
              <a:ext uri="{FF2B5EF4-FFF2-40B4-BE49-F238E27FC236}">
                <a16:creationId xmlns:a16="http://schemas.microsoft.com/office/drawing/2014/main" id="{3D83C443-693A-47E2-80EA-0F95030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364" y="4906538"/>
            <a:ext cx="546735" cy="4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23DD173-0903-4616-9779-4E60C1BAA904}"/>
              </a:ext>
            </a:extLst>
          </p:cNvPr>
          <p:cNvSpPr/>
          <p:nvPr/>
        </p:nvSpPr>
        <p:spPr>
          <a:xfrm>
            <a:off x="7378919" y="444566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4D745F-365F-451E-AC9B-BD998E1A75DB}"/>
              </a:ext>
            </a:extLst>
          </p:cNvPr>
          <p:cNvSpPr/>
          <p:nvPr/>
        </p:nvSpPr>
        <p:spPr>
          <a:xfrm>
            <a:off x="7378919" y="4971587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2009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04306B-F86B-4159-BF0D-42ABD3EC2E8A}"/>
              </a:ext>
            </a:extLst>
          </p:cNvPr>
          <p:cNvSpPr/>
          <p:nvPr/>
        </p:nvSpPr>
        <p:spPr>
          <a:xfrm>
            <a:off x="7378919" y="551039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0E6618-18AF-43FC-AA2A-5A604223A576}"/>
              </a:ext>
            </a:extLst>
          </p:cNvPr>
          <p:cNvSpPr/>
          <p:nvPr/>
        </p:nvSpPr>
        <p:spPr>
          <a:xfrm>
            <a:off x="7378919" y="5972730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2017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A9F306-CF8D-43A1-83E8-488C895C766B}"/>
              </a:ext>
            </a:extLst>
          </p:cNvPr>
          <p:cNvSpPr/>
          <p:nvPr/>
        </p:nvSpPr>
        <p:spPr>
          <a:xfrm>
            <a:off x="9248057" y="2202123"/>
            <a:ext cx="2623279" cy="424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On 21 June 2021, PNS was rebranded to PERNAS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further strengthen the agency's position as the champion of franchise industry growth in Malaysia.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/>
            <a:r>
              <a:rPr lang="en-US" sz="1250" dirty="0">
                <a:solidFill>
                  <a:srgbClr val="212529"/>
                </a:solidFill>
                <a:latin typeface="Frutiger LT Std 45 Light" panose="020B0402020204020204" pitchFamily="34" charset="0"/>
              </a:rPr>
              <a:t>T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 provide a clearer picture to the public on the role of PERNAS in the franchise industry.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</a:endParaRPr>
          </a:p>
          <a:p>
            <a:pPr algn="just"/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address the issue of brand </a:t>
            </a:r>
            <a:r>
              <a:rPr lang="en-US" sz="1250" b="0" i="0" spc="-1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confusion with other organizations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over the years.</a:t>
            </a:r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F1D71E5-38DC-47B4-BE08-88A1FD838031}"/>
              </a:ext>
            </a:extLst>
          </p:cNvPr>
          <p:cNvSpPr/>
          <p:nvPr/>
        </p:nvSpPr>
        <p:spPr>
          <a:xfrm>
            <a:off x="10503863" y="1125393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pernas.my – pernas.my">
            <a:extLst>
              <a:ext uri="{FF2B5EF4-FFF2-40B4-BE49-F238E27FC236}">
                <a16:creationId xmlns:a16="http://schemas.microsoft.com/office/drawing/2014/main" id="{54DC609A-148E-4526-9088-72B335C4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021" y="1434897"/>
            <a:ext cx="1289350" cy="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C277DB0-6324-4E3C-8D56-F3CFF5299A3E}"/>
              </a:ext>
            </a:extLst>
          </p:cNvPr>
          <p:cNvSpPr txBox="1"/>
          <p:nvPr/>
        </p:nvSpPr>
        <p:spPr>
          <a:xfrm>
            <a:off x="10295711" y="702837"/>
            <a:ext cx="87013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36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8851-08C5-49FE-9E4F-759C580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PERNAS is entrusted with the mandate to develop the franchise industry in Malaysia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C2833-4D90-47D7-9DCF-BD92C10D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B6F82-64AE-4E4B-8D1A-0813CA928CD6}"/>
              </a:ext>
            </a:extLst>
          </p:cNvPr>
          <p:cNvSpPr txBox="1"/>
          <p:nvPr/>
        </p:nvSpPr>
        <p:spPr>
          <a:xfrm>
            <a:off x="255652" y="584200"/>
            <a:ext cx="11100606" cy="313350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l"/>
            <a:r>
              <a:rPr lang="en-US" b="1" dirty="0"/>
              <a:t>We achieved that through various capacity building programs, financing, and investing in companies</a:t>
            </a:r>
            <a:endParaRPr lang="en-MY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FB73872-F2AD-4C4B-A9BB-12215588EE70}"/>
              </a:ext>
            </a:extLst>
          </p:cNvPr>
          <p:cNvSpPr/>
          <p:nvPr/>
        </p:nvSpPr>
        <p:spPr>
          <a:xfrm>
            <a:off x="3144909" y="1111862"/>
            <a:ext cx="7943240" cy="904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E07B3-6A2D-4F15-A94D-6B366B6E37A9}"/>
              </a:ext>
            </a:extLst>
          </p:cNvPr>
          <p:cNvSpPr/>
          <p:nvPr/>
        </p:nvSpPr>
        <p:spPr>
          <a:xfrm>
            <a:off x="4299014" y="1335643"/>
            <a:ext cx="563502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To be the premier corporation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for franchise and entrepreneurship excellence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9E9EE-55FC-498F-A3FE-07B59BABBE93}"/>
              </a:ext>
            </a:extLst>
          </p:cNvPr>
          <p:cNvSpPr/>
          <p:nvPr/>
        </p:nvSpPr>
        <p:spPr>
          <a:xfrm>
            <a:off x="3121759" y="3006306"/>
            <a:ext cx="2592000" cy="34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provide training, consultancy, guidance for franchise and pre-franchise entrepreneurs at any stage of their growth to become franchisors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1655-8ADC-47C0-8AE8-B812D736031C}"/>
              </a:ext>
            </a:extLst>
          </p:cNvPr>
          <p:cNvSpPr/>
          <p:nvPr/>
        </p:nvSpPr>
        <p:spPr>
          <a:xfrm>
            <a:off x="5812538" y="3006306"/>
            <a:ext cx="2592000" cy="3440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extend lending, financing facilities and equity financing for aspiring and would-be entrepreneurs to expand or start their business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A7312-6912-4871-8750-FB2B680C660D}"/>
              </a:ext>
            </a:extLst>
          </p:cNvPr>
          <p:cNvSpPr/>
          <p:nvPr/>
        </p:nvSpPr>
        <p:spPr>
          <a:xfrm>
            <a:off x="8502948" y="3006306"/>
            <a:ext cx="2592000" cy="3440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invests in business with growth potential that has the potential to </a:t>
            </a:r>
            <a:r>
              <a:rPr lang="en-MY" sz="1600" dirty="0">
                <a:solidFill>
                  <a:schemeClr val="tx1"/>
                </a:solidFill>
                <a:latin typeface="Calibri" panose="020F0502020204030204"/>
              </a:rPr>
              <a:t>go public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sh Stack Svg Png Icon Free Download (#453146 ...">
            <a:extLst>
              <a:ext uri="{FF2B5EF4-FFF2-40B4-BE49-F238E27FC236}">
                <a16:creationId xmlns:a16="http://schemas.microsoft.com/office/drawing/2014/main" id="{32B02681-9A83-4BC6-BC71-134A9A39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22" y="3430097"/>
            <a:ext cx="1107891" cy="6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nvestments-icon - Valley Oak Wealth Management">
            <a:extLst>
              <a:ext uri="{FF2B5EF4-FFF2-40B4-BE49-F238E27FC236}">
                <a16:creationId xmlns:a16="http://schemas.microsoft.com/office/drawing/2014/main" id="{BDDD8CB1-1ED4-4566-AE0E-F4203CF2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419" y="3149297"/>
            <a:ext cx="967057" cy="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70148-3DC3-459D-81EE-2A0A7DECF984}"/>
              </a:ext>
            </a:extLst>
          </p:cNvPr>
          <p:cNvSpPr/>
          <p:nvPr/>
        </p:nvSpPr>
        <p:spPr>
          <a:xfrm>
            <a:off x="3121759" y="2113067"/>
            <a:ext cx="7966390" cy="825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create and sustain wealth through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diversified businesses and providing opportunities to entrepreneurs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417FD-B663-40F6-9905-B1AC292A1592}"/>
              </a:ext>
            </a:extLst>
          </p:cNvPr>
          <p:cNvSpPr/>
          <p:nvPr/>
        </p:nvSpPr>
        <p:spPr>
          <a:xfrm>
            <a:off x="6498336" y="2045064"/>
            <a:ext cx="118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A9C0C-4C58-4482-8A94-F739FFA3A104}"/>
              </a:ext>
            </a:extLst>
          </p:cNvPr>
          <p:cNvSpPr/>
          <p:nvPr/>
        </p:nvSpPr>
        <p:spPr>
          <a:xfrm>
            <a:off x="6619083" y="101496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E1FB30E-C65C-457A-99CE-2A7563E0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0" b="93000" l="10000" r="90000">
                        <a14:foregroundMark x1="29444" y1="26200" x2="28444" y2="30800"/>
                        <a14:foregroundMark x1="56222" y1="8800" x2="54778" y2="15600"/>
                        <a14:foregroundMark x1="68556" y1="9800" x2="71556" y2="9600"/>
                        <a14:foregroundMark x1="69000" y1="9400" x2="68889" y2="7600"/>
                        <a14:foregroundMark x1="34715" y1="91000" x2="31778" y2="92800"/>
                        <a14:foregroundMark x1="36347" y1="90000" x2="35582" y2="90469"/>
                        <a14:foregroundMark x1="31778" y1="92800" x2="25889" y2="93000"/>
                        <a14:foregroundMark x1="25889" y1="93000" x2="25556" y2="91800"/>
                        <a14:backgroundMark x1="35333" y1="90600" x2="35333" y2="90600"/>
                        <a14:backgroundMark x1="35333" y1="90600" x2="35778" y2="89600"/>
                        <a14:backgroundMark x1="35889" y1="91000" x2="35889" y2="91000"/>
                        <a14:backgroundMark x1="35556" y1="90800" x2="35556" y2="90800"/>
                        <a14:backgroundMark x1="34667" y1="91200" x2="34667" y2="91200"/>
                        <a14:backgroundMark x1="34778" y1="90000" x2="34778" y2="90000"/>
                        <a14:backgroundMark x1="35000" y1="90800" x2="35000" y2="90800"/>
                        <a14:backgroundMark x1="34778" y1="91000" x2="34778" y2="91000"/>
                        <a14:backgroundMark x1="34667" y1="91000" x2="34667" y2="91000"/>
                        <a14:backgroundMark x1="35778" y1="90400" x2="35778" y2="90400"/>
                        <a14:backgroundMark x1="36000" y1="90200" x2="36000" y2="90200"/>
                        <a14:backgroundMark x1="35889" y1="89800" x2="35889" y2="8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62" y="3137399"/>
            <a:ext cx="2221384" cy="1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0E2FD9CB-26A9-41E8-9362-37C06DB39A43}"/>
              </a:ext>
            </a:extLst>
          </p:cNvPr>
          <p:cNvSpPr/>
          <p:nvPr/>
        </p:nvSpPr>
        <p:spPr>
          <a:xfrm>
            <a:off x="749991" y="1981974"/>
            <a:ext cx="2232907" cy="4528899"/>
          </a:xfrm>
          <a:prstGeom prst="roundRect">
            <a:avLst>
              <a:gd name="adj" fmla="val 1115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Incorporated under the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Companies Act 1965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on 29 November 1969,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Perbadanan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Berhad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(PERNAS) is a company owned by the Minister of Finance (Incorporated).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PERNAS’ role is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 the franchise business from start-up stage to growth stage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 provides opportunities to go beyond borders.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 serves as the champion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nation’s franchise industry.</a:t>
            </a:r>
          </a:p>
        </p:txBody>
      </p:sp>
    </p:spTree>
    <p:extLst>
      <p:ext uri="{BB962C8B-B14F-4D97-AF65-F5344CB8AC3E}">
        <p14:creationId xmlns:p14="http://schemas.microsoft.com/office/powerpoint/2010/main" val="14459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BOARD OF DIRECTORS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69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98477-67C5-4E41-BF78-1B9E3C5A3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09DC2-8845-44BC-890F-48AA6D7003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PERNAS’</a:t>
            </a:r>
            <a:r>
              <a:rPr lang="en-MY" dirty="0"/>
              <a:t> Board of Directors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6DDEA1-9A64-494C-A590-E78526C99D9D}"/>
              </a:ext>
            </a:extLst>
          </p:cNvPr>
          <p:cNvSpPr/>
          <p:nvPr/>
        </p:nvSpPr>
        <p:spPr>
          <a:xfrm>
            <a:off x="255653" y="3356271"/>
            <a:ext cx="7788890" cy="2849319"/>
          </a:xfrm>
          <a:prstGeom prst="rect">
            <a:avLst/>
          </a:prstGeom>
          <a:solidFill>
            <a:srgbClr val="0563C1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70B699-CFED-4D49-8626-5430ED2A27C6}"/>
              </a:ext>
            </a:extLst>
          </p:cNvPr>
          <p:cNvSpPr/>
          <p:nvPr/>
        </p:nvSpPr>
        <p:spPr>
          <a:xfrm>
            <a:off x="8512628" y="3356272"/>
            <a:ext cx="3302557" cy="2849318"/>
          </a:xfrm>
          <a:prstGeom prst="rect">
            <a:avLst/>
          </a:prstGeom>
          <a:solidFill>
            <a:srgbClr val="002060">
              <a:lumMod val="10000"/>
              <a:lumOff val="9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C77C4E-5269-4B99-A7EC-E0AA65C49FD5}"/>
              </a:ext>
            </a:extLst>
          </p:cNvPr>
          <p:cNvSpPr/>
          <p:nvPr/>
        </p:nvSpPr>
        <p:spPr>
          <a:xfrm>
            <a:off x="4325398" y="2594330"/>
            <a:ext cx="3541204" cy="57600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HAZIMAH BINTI ZAINUDDIN </a:t>
            </a:r>
          </a:p>
        </p:txBody>
      </p:sp>
      <p:sp>
        <p:nvSpPr>
          <p:cNvPr id="61" name="Rectangle: Rounded Corners 9">
            <a:extLst>
              <a:ext uri="{FF2B5EF4-FFF2-40B4-BE49-F238E27FC236}">
                <a16:creationId xmlns:a16="http://schemas.microsoft.com/office/drawing/2014/main" id="{CC0A6FE1-20CD-449A-85BE-D3DEBFB8F499}"/>
              </a:ext>
            </a:extLst>
          </p:cNvPr>
          <p:cNvSpPr/>
          <p:nvPr/>
        </p:nvSpPr>
        <p:spPr>
          <a:xfrm>
            <a:off x="2835169" y="5204318"/>
            <a:ext cx="2135519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SURIANI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DATO’ AHMAD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9">
            <a:extLst>
              <a:ext uri="{FF2B5EF4-FFF2-40B4-BE49-F238E27FC236}">
                <a16:creationId xmlns:a16="http://schemas.microsoft.com/office/drawing/2014/main" id="{92274AF1-B7FA-455C-988C-40AAE31B9F29}"/>
              </a:ext>
            </a:extLst>
          </p:cNvPr>
          <p:cNvSpPr/>
          <p:nvPr/>
        </p:nvSpPr>
        <p:spPr>
          <a:xfrm>
            <a:off x="368400" y="5181984"/>
            <a:ext cx="2042050" cy="86470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YBRS. PUAN AFIDAH AZWA BINTI ABDUL AZIZ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E2EC3F-C70E-4F84-9685-D9E854DF3881}"/>
              </a:ext>
            </a:extLst>
          </p:cNvPr>
          <p:cNvSpPr txBox="1"/>
          <p:nvPr/>
        </p:nvSpPr>
        <p:spPr>
          <a:xfrm>
            <a:off x="2698935" y="3503825"/>
            <a:ext cx="306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REPRESENTATIVES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EF533A-9F74-464B-9EAE-E3C484D0D420}"/>
              </a:ext>
            </a:extLst>
          </p:cNvPr>
          <p:cNvSpPr txBox="1"/>
          <p:nvPr/>
        </p:nvSpPr>
        <p:spPr>
          <a:xfrm>
            <a:off x="376814" y="4747757"/>
            <a:ext cx="7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</a:t>
            </a:r>
          </a:p>
        </p:txBody>
      </p:sp>
      <p:sp>
        <p:nvSpPr>
          <p:cNvPr id="97" name="Rectangle: Rounded Corners 9">
            <a:extLst>
              <a:ext uri="{FF2B5EF4-FFF2-40B4-BE49-F238E27FC236}">
                <a16:creationId xmlns:a16="http://schemas.microsoft.com/office/drawing/2014/main" id="{77E0A043-3486-4665-9AF8-E2AAE787E0AE}"/>
              </a:ext>
            </a:extLst>
          </p:cNvPr>
          <p:cNvSpPr/>
          <p:nvPr/>
        </p:nvSpPr>
        <p:spPr>
          <a:xfrm>
            <a:off x="5571729" y="5201659"/>
            <a:ext cx="2119866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DATUK ROZIAH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ABUDIN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: Rounded Corners 9">
            <a:extLst>
              <a:ext uri="{FF2B5EF4-FFF2-40B4-BE49-F238E27FC236}">
                <a16:creationId xmlns:a16="http://schemas.microsoft.com/office/drawing/2014/main" id="{6D5DC8C3-7D97-4B0F-A778-EF3312159AC9}"/>
              </a:ext>
            </a:extLst>
          </p:cNvPr>
          <p:cNvSpPr/>
          <p:nvPr/>
        </p:nvSpPr>
        <p:spPr>
          <a:xfrm>
            <a:off x="9030691" y="5176774"/>
            <a:ext cx="2462214" cy="86991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ABU BAKAR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AS-SIDEK BIN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DATO’ HJ. MOHD. SIDEK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F20AFC-C114-4959-9846-5D42D11F336F}"/>
              </a:ext>
            </a:extLst>
          </p:cNvPr>
          <p:cNvSpPr txBox="1"/>
          <p:nvPr/>
        </p:nvSpPr>
        <p:spPr>
          <a:xfrm>
            <a:off x="8899572" y="3502236"/>
            <a:ext cx="272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PROFESSIONALS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F5CB35F4-B4BD-4F19-B5CE-D60CB32E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229" y="4033883"/>
            <a:ext cx="1110993" cy="111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4585F570-46DF-71C6-F78F-609D6809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560" y="3955143"/>
            <a:ext cx="1161946" cy="1161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845FE228-FE34-17D8-D074-9DFF1BCD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984" y="3959600"/>
            <a:ext cx="1174228" cy="1174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6970327-51B9-4E67-B3A8-6E8A702E0121}"/>
              </a:ext>
            </a:extLst>
          </p:cNvPr>
          <p:cNvSpPr txBox="1"/>
          <p:nvPr/>
        </p:nvSpPr>
        <p:spPr>
          <a:xfrm>
            <a:off x="2723705" y="4742016"/>
            <a:ext cx="98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KUSKOP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98B47B-0D71-468A-BBEB-92A49EABED9A}"/>
              </a:ext>
            </a:extLst>
          </p:cNvPr>
          <p:cNvSpPr txBox="1"/>
          <p:nvPr/>
        </p:nvSpPr>
        <p:spPr>
          <a:xfrm>
            <a:off x="5465027" y="4739357"/>
            <a:ext cx="11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KPDNHEP</a:t>
            </a:r>
          </a:p>
        </p:txBody>
      </p:sp>
      <p:pic>
        <p:nvPicPr>
          <p:cNvPr id="3" name="Picture 2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164E7E95-954B-4A4E-191E-F69F0101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9" y="3862368"/>
            <a:ext cx="1207305" cy="1174228"/>
          </a:xfrm>
          <a:prstGeom prst="ellipse">
            <a:avLst/>
          </a:prstGeom>
          <a:ln w="190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387E9-403A-86A7-56DA-CDB4878D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529" l="4734" r="89941">
                        <a14:foregroundMark x1="11834" y1="67647" x2="11834" y2="67647"/>
                        <a14:foregroundMark x1="11834" y1="67647" x2="11243" y2="70098"/>
                        <a14:foregroundMark x1="26036" y1="25980" x2="5325" y2="82353"/>
                        <a14:foregroundMark x1="33136" y1="22059" x2="76331" y2="30392"/>
                        <a14:foregroundMark x1="76331" y1="30392" x2="80473" y2="41176"/>
                        <a14:foregroundMark x1="42604" y1="19118" x2="61538" y2="16176"/>
                        <a14:foregroundMark x1="23077" y1="96569" x2="61538" y2="98529"/>
                        <a14:foregroundMark x1="61538" y1="98529" x2="77515" y2="93627"/>
                        <a14:foregroundMark x1="77515" y1="81373" x2="83432" y2="95098"/>
                        <a14:foregroundMark x1="20710" y1="93137" x2="16568" y2="95098"/>
                        <a14:foregroundMark x1="13609" y1="96569" x2="13609" y2="96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929" y="713108"/>
            <a:ext cx="1404424" cy="1695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4A77A6-12C6-CFAC-F343-AA161D2607A4}"/>
              </a:ext>
            </a:extLst>
          </p:cNvPr>
          <p:cNvSpPr/>
          <p:nvPr/>
        </p:nvSpPr>
        <p:spPr>
          <a:xfrm>
            <a:off x="5183257" y="713108"/>
            <a:ext cx="1679713" cy="1695281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26404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FOCUS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60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487E-89AB-48B1-B3BE-CE6CA68951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MY" dirty="0"/>
              <a:t>PERNAS’ </a:t>
            </a:r>
            <a:r>
              <a:rPr lang="en-US" dirty="0"/>
              <a:t>Focus</a:t>
            </a:r>
            <a:endParaRPr lang="en-MY" sz="2000" dirty="0"/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1302CCEE-5F84-4750-B82D-63E7A607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9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F83DD8D4-C0E5-4A6F-846C-CF03F281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7" y="808883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Income</a:t>
            </a:r>
          </a:p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31FDF47D-B7E9-4A2C-B0F8-D0EA955C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1055104"/>
            <a:ext cx="1982269" cy="33855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Products</a:t>
            </a:r>
            <a:endParaRPr lang="en-MY" altLang="en-US" sz="1600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EF7129-18BE-4243-A8D6-17B72BFC73FC}"/>
              </a:ext>
            </a:extLst>
          </p:cNvPr>
          <p:cNvSpPr/>
          <p:nvPr/>
        </p:nvSpPr>
        <p:spPr>
          <a:xfrm>
            <a:off x="3220665" y="4120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Franchise</a:t>
            </a:r>
          </a:p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financing </a:t>
            </a:r>
          </a:p>
        </p:txBody>
      </p:sp>
      <p:sp>
        <p:nvSpPr>
          <p:cNvPr id="57" name="Flowchart: Extract 56">
            <a:extLst>
              <a:ext uri="{FF2B5EF4-FFF2-40B4-BE49-F238E27FC236}">
                <a16:creationId xmlns:a16="http://schemas.microsoft.com/office/drawing/2014/main" id="{C75C3F1F-219C-4A37-A5BF-C86DB99A1EC7}"/>
              </a:ext>
            </a:extLst>
          </p:cNvPr>
          <p:cNvSpPr/>
          <p:nvPr/>
        </p:nvSpPr>
        <p:spPr>
          <a:xfrm rot="10800000">
            <a:off x="3259885" y="1495372"/>
            <a:ext cx="5760000" cy="4614273"/>
          </a:xfrm>
          <a:prstGeom prst="flowChartExtra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lowchart: Extract 57">
            <a:extLst>
              <a:ext uri="{FF2B5EF4-FFF2-40B4-BE49-F238E27FC236}">
                <a16:creationId xmlns:a16="http://schemas.microsoft.com/office/drawing/2014/main" id="{4A17A3BC-1739-4ADE-9D7B-7BAF0C09CD62}"/>
              </a:ext>
            </a:extLst>
          </p:cNvPr>
          <p:cNvSpPr/>
          <p:nvPr/>
        </p:nvSpPr>
        <p:spPr>
          <a:xfrm>
            <a:off x="3269541" y="1491455"/>
            <a:ext cx="5760000" cy="4618198"/>
          </a:xfrm>
          <a:prstGeom prst="flowChartExtract">
            <a:avLst/>
          </a:prstGeom>
          <a:solidFill>
            <a:srgbClr val="4472C4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8F9827-E20D-431D-B499-E30CC69A0AC6}"/>
              </a:ext>
            </a:extLst>
          </p:cNvPr>
          <p:cNvSpPr txBox="1"/>
          <p:nvPr/>
        </p:nvSpPr>
        <p:spPr>
          <a:xfrm>
            <a:off x="3603229" y="5120953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RM500k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3A49827-1C4F-4819-8E07-C43993D5FD41}"/>
              </a:ext>
            </a:extLst>
          </p:cNvPr>
          <p:cNvSpPr txBox="1"/>
          <p:nvPr/>
        </p:nvSpPr>
        <p:spPr>
          <a:xfrm>
            <a:off x="3603229" y="1769566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 mil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D77548-3DF8-45DA-9F0D-B25E7DA52416}"/>
              </a:ext>
            </a:extLst>
          </p:cNvPr>
          <p:cNvSpPr/>
          <p:nvPr/>
        </p:nvSpPr>
        <p:spPr>
          <a:xfrm>
            <a:off x="4328692" y="2014795"/>
            <a:ext cx="3663320" cy="3663320"/>
          </a:xfrm>
          <a:prstGeom prst="ellipse">
            <a:avLst/>
          </a:prstGeom>
          <a:solidFill>
            <a:srgbClr val="FFC000">
              <a:alpha val="35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PERNAS’ Focus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F9438-EC29-4191-9A52-E04B512DC225}"/>
              </a:ext>
            </a:extLst>
          </p:cNvPr>
          <p:cNvSpPr/>
          <p:nvPr/>
        </p:nvSpPr>
        <p:spPr>
          <a:xfrm>
            <a:off x="3603229" y="3221761"/>
            <a:ext cx="176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1400" kern="0" dirty="0">
                <a:solidFill>
                  <a:prstClr val="black"/>
                </a:solidFill>
                <a:latin typeface="Calibri" panose="020F0502020204030204"/>
              </a:rPr>
              <a:t>RM500k - RM2 mil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767E45-D4E7-434D-BAB2-5134E09A5482}"/>
              </a:ext>
            </a:extLst>
          </p:cNvPr>
          <p:cNvCxnSpPr>
            <a:cxnSpLocks/>
          </p:cNvCxnSpPr>
          <p:nvPr/>
        </p:nvCxnSpPr>
        <p:spPr>
          <a:xfrm>
            <a:off x="509081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3F5BF0-6ED1-4E6D-8402-74045FFD8FFB}"/>
              </a:ext>
            </a:extLst>
          </p:cNvPr>
          <p:cNvCxnSpPr>
            <a:cxnSpLocks/>
          </p:cNvCxnSpPr>
          <p:nvPr/>
        </p:nvCxnSpPr>
        <p:spPr>
          <a:xfrm>
            <a:off x="9464174" y="1386373"/>
            <a:ext cx="25511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5" name="Rectangle 6">
            <a:extLst>
              <a:ext uri="{FF2B5EF4-FFF2-40B4-BE49-F238E27FC236}">
                <a16:creationId xmlns:a16="http://schemas.microsoft.com/office/drawing/2014/main" id="{690EED20-50C5-476C-8F76-A95BA8466085}"/>
              </a:ext>
            </a:extLst>
          </p:cNvPr>
          <p:cNvSpPr txBox="1">
            <a:spLocks/>
          </p:cNvSpPr>
          <p:nvPr/>
        </p:nvSpPr>
        <p:spPr>
          <a:xfrm>
            <a:off x="768422" y="1491454"/>
            <a:ext cx="617842" cy="864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T20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B46FB278-F1D7-49F0-BD1D-C77C8C1CC415}"/>
              </a:ext>
            </a:extLst>
          </p:cNvPr>
          <p:cNvSpPr txBox="1">
            <a:spLocks/>
          </p:cNvSpPr>
          <p:nvPr/>
        </p:nvSpPr>
        <p:spPr>
          <a:xfrm>
            <a:off x="768422" y="2511649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M40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A0C16EF0-090F-4E18-8B3E-5B4076F860E8}"/>
              </a:ext>
            </a:extLst>
          </p:cNvPr>
          <p:cNvSpPr txBox="1">
            <a:spLocks/>
          </p:cNvSpPr>
          <p:nvPr/>
        </p:nvSpPr>
        <p:spPr>
          <a:xfrm>
            <a:off x="768422" y="4410841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B40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FB14CE-D5B1-48E3-87D7-D599CA67C7E1}"/>
              </a:ext>
            </a:extLst>
          </p:cNvPr>
          <p:cNvCxnSpPr>
            <a:cxnSpLocks/>
          </p:cNvCxnSpPr>
          <p:nvPr/>
        </p:nvCxnSpPr>
        <p:spPr>
          <a:xfrm>
            <a:off x="3367492" y="2412127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58E961-60B6-4C05-A480-07E0BFCBF229}"/>
              </a:ext>
            </a:extLst>
          </p:cNvPr>
          <p:cNvCxnSpPr>
            <a:cxnSpLocks/>
          </p:cNvCxnSpPr>
          <p:nvPr/>
        </p:nvCxnSpPr>
        <p:spPr>
          <a:xfrm>
            <a:off x="3367492" y="4327916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sp>
        <p:nvSpPr>
          <p:cNvPr id="70" name="TextBox 18">
            <a:extLst>
              <a:ext uri="{FF2B5EF4-FFF2-40B4-BE49-F238E27FC236}">
                <a16:creationId xmlns:a16="http://schemas.microsoft.com/office/drawing/2014/main" id="{E34DA454-9C7A-4884-99C2-E5FB887F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746" y="808883"/>
            <a:ext cx="1271667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Resources 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Returns</a:t>
            </a:r>
            <a:endParaRPr lang="en-MY" altLang="en-US" sz="16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FA3C4B3-A53E-421F-843D-CBE6DD061B7F}"/>
              </a:ext>
            </a:extLst>
          </p:cNvPr>
          <p:cNvCxnSpPr>
            <a:cxnSpLocks/>
          </p:cNvCxnSpPr>
          <p:nvPr/>
        </p:nvCxnSpPr>
        <p:spPr>
          <a:xfrm>
            <a:off x="8092747" y="1386373"/>
            <a:ext cx="127166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4CB7D11-5E12-4A0C-BF73-8922E36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1496115"/>
            <a:ext cx="2645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Corporate Investment 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Equity investment from RM2 mil and up to RM50 mil</a:t>
            </a:r>
            <a:endParaRPr lang="en-MY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id="{69C79386-7DAB-434B-B5AA-875DA6DB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83" y="793992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Funding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Risk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A90980-2640-447F-9A36-57BD2365E467}"/>
              </a:ext>
            </a:extLst>
          </p:cNvPr>
          <p:cNvCxnSpPr>
            <a:cxnSpLocks/>
          </p:cNvCxnSpPr>
          <p:nvPr/>
        </p:nvCxnSpPr>
        <p:spPr>
          <a:xfrm>
            <a:off x="2487126" y="1386373"/>
            <a:ext cx="95269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E25617D-5203-4D5E-9FC8-D882D215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2406153"/>
            <a:ext cx="2645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SME Financing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Franchisor and Pre-franchisor: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6% - 8%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10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Franchisee: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4.75% – 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7 years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894ACA-C647-4B9D-9362-6D3DA905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4305345"/>
            <a:ext cx="264585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Micro Financing: Business in Transformation (BIT)</a:t>
            </a: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Pre-franchisor: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RM500k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5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Pre-franchisee: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RM25k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3 years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4EE62B49-A733-4104-97EE-6D91A63E4A35}"/>
              </a:ext>
            </a:extLst>
          </p:cNvPr>
          <p:cNvSpPr/>
          <p:nvPr/>
        </p:nvSpPr>
        <p:spPr>
          <a:xfrm rot="16200000">
            <a:off x="627217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FUNDING REQUIRED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876656D1-0070-447B-98D9-A8B32B8D5AA2}"/>
              </a:ext>
            </a:extLst>
          </p:cNvPr>
          <p:cNvSpPr/>
          <p:nvPr/>
        </p:nvSpPr>
        <p:spPr>
          <a:xfrm rot="5400000">
            <a:off x="6392134" y="3628286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RESOURCES REQUIRED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B5E4AE51-0D7F-41FE-B1C6-8CD5C2E64F6C}"/>
              </a:ext>
            </a:extLst>
          </p:cNvPr>
          <p:cNvSpPr txBox="1">
            <a:spLocks/>
          </p:cNvSpPr>
          <p:nvPr/>
        </p:nvSpPr>
        <p:spPr>
          <a:xfrm>
            <a:off x="1526828" y="1491454"/>
            <a:ext cx="864000" cy="864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Large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638DA8F4-D05E-4851-8571-BDA8DB002EA2}"/>
              </a:ext>
            </a:extLst>
          </p:cNvPr>
          <p:cNvSpPr txBox="1">
            <a:spLocks/>
          </p:cNvSpPr>
          <p:nvPr/>
        </p:nvSpPr>
        <p:spPr>
          <a:xfrm>
            <a:off x="1526828" y="2511649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Medium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8FC6F7E7-5069-45A4-A5C7-ACB45D39FC9A}"/>
              </a:ext>
            </a:extLst>
          </p:cNvPr>
          <p:cNvSpPr txBox="1">
            <a:spLocks/>
          </p:cNvSpPr>
          <p:nvPr/>
        </p:nvSpPr>
        <p:spPr>
          <a:xfrm>
            <a:off x="1526828" y="4410841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Small and Micro</a:t>
            </a:r>
          </a:p>
        </p:txBody>
      </p:sp>
      <p:sp>
        <p:nvSpPr>
          <p:cNvPr id="88" name="TextBox 17">
            <a:extLst>
              <a:ext uri="{FF2B5EF4-FFF2-40B4-BE49-F238E27FC236}">
                <a16:creationId xmlns:a16="http://schemas.microsoft.com/office/drawing/2014/main" id="{E6FFBFB3-9FFB-485E-85E9-4EDAAF21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424" y="808883"/>
            <a:ext cx="80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SME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5E227D5-FBA9-4198-91CF-1C72CB491491}"/>
              </a:ext>
            </a:extLst>
          </p:cNvPr>
          <p:cNvCxnSpPr>
            <a:cxnSpLocks/>
          </p:cNvCxnSpPr>
          <p:nvPr/>
        </p:nvCxnSpPr>
        <p:spPr>
          <a:xfrm>
            <a:off x="1500312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C4F26DE9-198F-427D-B7DC-E067A5EA6528}"/>
              </a:ext>
            </a:extLst>
          </p:cNvPr>
          <p:cNvSpPr/>
          <p:nvPr/>
        </p:nvSpPr>
        <p:spPr>
          <a:xfrm rot="16200000">
            <a:off x="1046508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RISK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E757127-4199-4CB4-8F99-CCEE2D4B32AD}"/>
              </a:ext>
            </a:extLst>
          </p:cNvPr>
          <p:cNvSpPr/>
          <p:nvPr/>
        </p:nvSpPr>
        <p:spPr>
          <a:xfrm rot="5400000">
            <a:off x="6830866" y="3628288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RETURNS</a:t>
            </a:r>
          </a:p>
        </p:txBody>
      </p:sp>
      <p:sp>
        <p:nvSpPr>
          <p:cNvPr id="92" name="TextBox 17">
            <a:extLst>
              <a:ext uri="{FF2B5EF4-FFF2-40B4-BE49-F238E27FC236}">
                <a16:creationId xmlns:a16="http://schemas.microsoft.com/office/drawing/2014/main" id="{30E24B50-1863-4F24-91E0-BAA9D0D4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75" y="1055104"/>
            <a:ext cx="100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 Size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F4C917-CBC9-4B89-8B49-3AD756B5A606}"/>
              </a:ext>
            </a:extLst>
          </p:cNvPr>
          <p:cNvCxnSpPr>
            <a:cxnSpLocks/>
          </p:cNvCxnSpPr>
          <p:nvPr/>
        </p:nvCxnSpPr>
        <p:spPr>
          <a:xfrm>
            <a:off x="3581175" y="1386373"/>
            <a:ext cx="143570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DCB617B-3566-4460-BD22-61F7447F7C14}"/>
              </a:ext>
            </a:extLst>
          </p:cNvPr>
          <p:cNvSpPr txBox="1"/>
          <p:nvPr/>
        </p:nvSpPr>
        <p:spPr>
          <a:xfrm>
            <a:off x="7388428" y="3221761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50 %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7A80E6-361E-4F2E-8EA1-20EF38B6DDFC}"/>
              </a:ext>
            </a:extLst>
          </p:cNvPr>
          <p:cNvSpPr txBox="1"/>
          <p:nvPr/>
        </p:nvSpPr>
        <p:spPr>
          <a:xfrm>
            <a:off x="7388428" y="5120953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40 %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CD79D4-31E9-47DA-9D23-6F3CC9919837}"/>
              </a:ext>
            </a:extLst>
          </p:cNvPr>
          <p:cNvSpPr txBox="1"/>
          <p:nvPr/>
        </p:nvSpPr>
        <p:spPr>
          <a:xfrm>
            <a:off x="7388428" y="1769566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10 %</a:t>
            </a:r>
            <a:endParaRPr lang="en-MY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id="{08D6E851-7418-459E-8BC3-75D58D90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08" y="800418"/>
            <a:ext cx="918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PERNAS’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Effort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4A7024E-3BFF-45BA-AC17-95395BD8588D}"/>
              </a:ext>
            </a:extLst>
          </p:cNvPr>
          <p:cNvCxnSpPr>
            <a:cxnSpLocks/>
          </p:cNvCxnSpPr>
          <p:nvPr/>
        </p:nvCxnSpPr>
        <p:spPr>
          <a:xfrm>
            <a:off x="7357637" y="1386373"/>
            <a:ext cx="67358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091E3A-1096-D318-C193-8574D854B229}"/>
              </a:ext>
            </a:extLst>
          </p:cNvPr>
          <p:cNvSpPr txBox="1"/>
          <p:nvPr/>
        </p:nvSpPr>
        <p:spPr>
          <a:xfrm rot="16200000" flipH="1">
            <a:off x="-638020" y="4817849"/>
            <a:ext cx="2232000" cy="405683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Sustainable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C6289-C072-325F-19B4-209D2CA26BC8}"/>
              </a:ext>
            </a:extLst>
          </p:cNvPr>
          <p:cNvSpPr txBox="1"/>
          <p:nvPr/>
        </p:nvSpPr>
        <p:spPr>
          <a:xfrm rot="16200000" flipH="1">
            <a:off x="-692051" y="2453626"/>
            <a:ext cx="2340940" cy="405683"/>
          </a:xfrm>
          <a:prstGeom prst="rect">
            <a:avLst/>
          </a:prstGeom>
          <a:solidFill>
            <a:schemeClr val="bg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Commercial and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18051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2.xml><?xml version="1.0" encoding="utf-8"?>
<a:theme xmlns:a="http://schemas.openxmlformats.org/drawingml/2006/main" name="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3.xml><?xml version="1.0" encoding="utf-8"?>
<a:theme xmlns:a="http://schemas.openxmlformats.org/drawingml/2006/main" name="2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4.xml><?xml version="1.0" encoding="utf-8"?>
<a:theme xmlns:a="http://schemas.openxmlformats.org/drawingml/2006/main" name="4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5.xml><?xml version="1.0" encoding="utf-8"?>
<a:theme xmlns:a="http://schemas.openxmlformats.org/drawingml/2006/main" name="5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CFBC32DE74642B5744BD9ABB030E2" ma:contentTypeVersion="16" ma:contentTypeDescription="Create a new document." ma:contentTypeScope="" ma:versionID="55ae66f27eb30590bdec49de9de1ec18">
  <xsd:schema xmlns:xsd="http://www.w3.org/2001/XMLSchema" xmlns:xs="http://www.w3.org/2001/XMLSchema" xmlns:p="http://schemas.microsoft.com/office/2006/metadata/properties" xmlns:ns2="31341e52-66b1-4177-9b63-6b31610f0d0b" xmlns:ns3="76cb13e4-91bc-46d0-b5de-0e78175d627d" targetNamespace="http://schemas.microsoft.com/office/2006/metadata/properties" ma:root="true" ma:fieldsID="c69b5417e64ac6d9dbb0a83f8fcd8ad8" ns2:_="" ns3:_="">
    <xsd:import namespace="31341e52-66b1-4177-9b63-6b31610f0d0b"/>
    <xsd:import namespace="76cb13e4-91bc-46d0-b5de-0e78175d6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1e52-66b1-4177-9b63-6b31610f0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5e53e-9ed4-4584-979b-b062c1de7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13e4-91bc-46d0-b5de-0e78175d6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433ebf-6e49-444f-8aac-c80f3115cd4c}" ma:internalName="TaxCatchAll" ma:showField="CatchAllData" ma:web="76cb13e4-91bc-46d0-b5de-0e78175d6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5BB4A-336C-461B-A01E-40E05DED13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341e52-66b1-4177-9b63-6b31610f0d0b"/>
    <ds:schemaRef ds:uri="76cb13e4-91bc-46d0-b5de-0e78175d62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6B5493-3816-48F0-AA2D-1F4B0ECA5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1169</Words>
  <Application>Microsoft Office PowerPoint</Application>
  <PresentationFormat>Geniş ekran</PresentationFormat>
  <Paragraphs>307</Paragraphs>
  <Slides>23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23</vt:i4>
      </vt:variant>
    </vt:vector>
  </HeadingPairs>
  <TitlesOfParts>
    <vt:vector size="35" baseType="lpstr">
      <vt:lpstr>Arial</vt:lpstr>
      <vt:lpstr>Calibri</vt:lpstr>
      <vt:lpstr>Frutiger</vt:lpstr>
      <vt:lpstr>Frutiger LT Std 45 Light</vt:lpstr>
      <vt:lpstr>Frutiger LT Std 55 Roman</vt:lpstr>
      <vt:lpstr>Times New Roman</vt:lpstr>
      <vt:lpstr>Wingdings 2</vt:lpstr>
      <vt:lpstr>1_Pernas</vt:lpstr>
      <vt:lpstr>Pernas</vt:lpstr>
      <vt:lpstr>2_Pernas</vt:lpstr>
      <vt:lpstr>4_Pernas</vt:lpstr>
      <vt:lpstr>5_Pernas</vt:lpstr>
      <vt:lpstr>PowerPoint Sunusu</vt:lpstr>
      <vt:lpstr>Corporate Video</vt:lpstr>
      <vt:lpstr>PERNAS’ OVERVIEW                       </vt:lpstr>
      <vt:lpstr>PERNAS has a rich history spanning over 50 years</vt:lpstr>
      <vt:lpstr>PERNAS is entrusted with the mandate to develop the franchise industry in Malaysia</vt:lpstr>
      <vt:lpstr>PERNAS’ BOARD OF DIRECTORS</vt:lpstr>
      <vt:lpstr>PERNAS’ Board of Directors</vt:lpstr>
      <vt:lpstr>PERNAS’ FOCUS</vt:lpstr>
      <vt:lpstr>PERNAS’ Focus</vt:lpstr>
      <vt:lpstr>PERNAS’ HEADQUARTERS AND CORRIDOR OFFICES</vt:lpstr>
      <vt:lpstr>PERNAS’ Headquarters And Corridor Offices Are Spread Across The Country</vt:lpstr>
      <vt:lpstr>PERNAS’ PRODUCTS AND SERVICES</vt:lpstr>
      <vt:lpstr>PRODUCTS AND SERVICES OFFERED BY PERNAS</vt:lpstr>
      <vt:lpstr>PowerPoint Sunusu</vt:lpstr>
      <vt:lpstr>PowerPoint Sunusu</vt:lpstr>
      <vt:lpstr>FRANCHISE BRANDS </vt:lpstr>
      <vt:lpstr>We work with over 100 franchisors to expand their business by financing them and their franchisees</vt:lpstr>
      <vt:lpstr>PERNAS’ SUBSIDIARIES</vt:lpstr>
      <vt:lpstr>Corporate Structure: PERNAS Has Five (5) Subsidiaries </vt:lpstr>
      <vt:lpstr>Gloria Jean’s Coffees </vt:lpstr>
      <vt:lpstr>1901</vt:lpstr>
      <vt:lpstr>Abdul Samad Qurashi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Office</dc:creator>
  <cp:lastModifiedBy>Şerafettin AYGÜN</cp:lastModifiedBy>
  <cp:revision>73</cp:revision>
  <cp:lastPrinted>2023-09-04T07:00:53Z</cp:lastPrinted>
  <dcterms:created xsi:type="dcterms:W3CDTF">2021-07-16T00:46:33Z</dcterms:created>
  <dcterms:modified xsi:type="dcterms:W3CDTF">2023-10-05T09:30:08Z</dcterms:modified>
</cp:coreProperties>
</file>